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7" r:id="rId5"/>
    <p:sldId id="272" r:id="rId6"/>
    <p:sldId id="282" r:id="rId7"/>
    <p:sldId id="319" r:id="rId8"/>
    <p:sldId id="289" r:id="rId9"/>
    <p:sldId id="320" r:id="rId10"/>
    <p:sldId id="321" r:id="rId11"/>
    <p:sldId id="300" r:id="rId12"/>
    <p:sldId id="273" r:id="rId13"/>
    <p:sldId id="274" r:id="rId14"/>
    <p:sldId id="277" r:id="rId15"/>
    <p:sldId id="278" r:id="rId16"/>
    <p:sldId id="261" r:id="rId17"/>
    <p:sldId id="263" r:id="rId18"/>
    <p:sldId id="265" r:id="rId19"/>
    <p:sldId id="269" r:id="rId20"/>
    <p:sldId id="266" r:id="rId21"/>
    <p:sldId id="264" r:id="rId22"/>
    <p:sldId id="259" r:id="rId23"/>
    <p:sldId id="267" r:id="rId24"/>
    <p:sldId id="281" r:id="rId25"/>
    <p:sldId id="270" r:id="rId26"/>
    <p:sldId id="262" r:id="rId27"/>
    <p:sldId id="271" r:id="rId28"/>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721" autoAdjust="0"/>
  </p:normalViewPr>
  <p:slideViewPr>
    <p:cSldViewPr snapToGrid="0" snapToObjects="1">
      <p:cViewPr varScale="1">
        <p:scale>
          <a:sx n="64" d="100"/>
          <a:sy n="64" d="100"/>
        </p:scale>
        <p:origin x="296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6E4093DA-A6A8-1841-974A-2009239BEA95}" type="datetimeFigureOut">
              <a:rPr lang="nl-NL" smtClean="0"/>
              <a:t>8-11-2019</a:t>
            </a:fld>
            <a:endParaRPr lang="nl-NL"/>
          </a:p>
        </p:txBody>
      </p:sp>
      <p:sp>
        <p:nvSpPr>
          <p:cNvPr id="4" name="Tijdelijke aanduiding voor dia-afbeelding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CBBD479A-6FEF-6F40-9EB3-5BA0674C05D2}" type="slidenum">
              <a:rPr lang="nl-NL" smtClean="0"/>
              <a:t>‹nr.›</a:t>
            </a:fld>
            <a:endParaRPr lang="nl-NL"/>
          </a:p>
        </p:txBody>
      </p:sp>
    </p:spTree>
    <p:extLst>
      <p:ext uri="{BB962C8B-B14F-4D97-AF65-F5344CB8AC3E}">
        <p14:creationId xmlns:p14="http://schemas.microsoft.com/office/powerpoint/2010/main" val="30289825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57C9331-66B9-004A-AAB2-F1B6BD859A8D}" type="slidenum">
              <a:rPr lang="nl-NL" smtClean="0"/>
              <a:t>1</a:t>
            </a:fld>
            <a:endParaRPr lang="nl-NL"/>
          </a:p>
        </p:txBody>
      </p:sp>
    </p:spTree>
    <p:extLst>
      <p:ext uri="{BB962C8B-B14F-4D97-AF65-F5344CB8AC3E}">
        <p14:creationId xmlns:p14="http://schemas.microsoft.com/office/powerpoint/2010/main" val="220808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10</a:t>
            </a:fld>
            <a:endParaRPr lang="nl-NL"/>
          </a:p>
        </p:txBody>
      </p:sp>
    </p:spTree>
    <p:extLst>
      <p:ext uri="{BB962C8B-B14F-4D97-AF65-F5344CB8AC3E}">
        <p14:creationId xmlns:p14="http://schemas.microsoft.com/office/powerpoint/2010/main" val="136991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11</a:t>
            </a:fld>
            <a:endParaRPr lang="nl-NL"/>
          </a:p>
        </p:txBody>
      </p:sp>
    </p:spTree>
    <p:extLst>
      <p:ext uri="{BB962C8B-B14F-4D97-AF65-F5344CB8AC3E}">
        <p14:creationId xmlns:p14="http://schemas.microsoft.com/office/powerpoint/2010/main" val="3316933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12</a:t>
            </a:fld>
            <a:endParaRPr lang="nl-NL"/>
          </a:p>
        </p:txBody>
      </p:sp>
    </p:spTree>
    <p:extLst>
      <p:ext uri="{BB962C8B-B14F-4D97-AF65-F5344CB8AC3E}">
        <p14:creationId xmlns:p14="http://schemas.microsoft.com/office/powerpoint/2010/main" val="1393124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13</a:t>
            </a:fld>
            <a:endParaRPr lang="nl-NL"/>
          </a:p>
        </p:txBody>
      </p:sp>
    </p:spTree>
    <p:extLst>
      <p:ext uri="{BB962C8B-B14F-4D97-AF65-F5344CB8AC3E}">
        <p14:creationId xmlns:p14="http://schemas.microsoft.com/office/powerpoint/2010/main" val="1536818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14</a:t>
            </a:fld>
            <a:endParaRPr lang="nl-NL"/>
          </a:p>
        </p:txBody>
      </p:sp>
    </p:spTree>
    <p:extLst>
      <p:ext uri="{BB962C8B-B14F-4D97-AF65-F5344CB8AC3E}">
        <p14:creationId xmlns:p14="http://schemas.microsoft.com/office/powerpoint/2010/main" val="2474739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15</a:t>
            </a:fld>
            <a:endParaRPr lang="nl-NL"/>
          </a:p>
        </p:txBody>
      </p:sp>
    </p:spTree>
    <p:extLst>
      <p:ext uri="{BB962C8B-B14F-4D97-AF65-F5344CB8AC3E}">
        <p14:creationId xmlns:p14="http://schemas.microsoft.com/office/powerpoint/2010/main" val="2002275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16</a:t>
            </a:fld>
            <a:endParaRPr lang="nl-NL"/>
          </a:p>
        </p:txBody>
      </p:sp>
    </p:spTree>
    <p:extLst>
      <p:ext uri="{BB962C8B-B14F-4D97-AF65-F5344CB8AC3E}">
        <p14:creationId xmlns:p14="http://schemas.microsoft.com/office/powerpoint/2010/main" val="2499167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17</a:t>
            </a:fld>
            <a:endParaRPr lang="nl-NL"/>
          </a:p>
        </p:txBody>
      </p:sp>
    </p:spTree>
    <p:extLst>
      <p:ext uri="{BB962C8B-B14F-4D97-AF65-F5344CB8AC3E}">
        <p14:creationId xmlns:p14="http://schemas.microsoft.com/office/powerpoint/2010/main" val="1358420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18</a:t>
            </a:fld>
            <a:endParaRPr lang="nl-NL"/>
          </a:p>
        </p:txBody>
      </p:sp>
    </p:spTree>
    <p:extLst>
      <p:ext uri="{BB962C8B-B14F-4D97-AF65-F5344CB8AC3E}">
        <p14:creationId xmlns:p14="http://schemas.microsoft.com/office/powerpoint/2010/main" val="2174436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19</a:t>
            </a:fld>
            <a:endParaRPr lang="nl-NL"/>
          </a:p>
        </p:txBody>
      </p:sp>
    </p:spTree>
    <p:extLst>
      <p:ext uri="{BB962C8B-B14F-4D97-AF65-F5344CB8AC3E}">
        <p14:creationId xmlns:p14="http://schemas.microsoft.com/office/powerpoint/2010/main" val="2985548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2</a:t>
            </a:fld>
            <a:endParaRPr lang="nl-NL"/>
          </a:p>
        </p:txBody>
      </p:sp>
    </p:spTree>
    <p:extLst>
      <p:ext uri="{BB962C8B-B14F-4D97-AF65-F5344CB8AC3E}">
        <p14:creationId xmlns:p14="http://schemas.microsoft.com/office/powerpoint/2010/main" val="1645236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20</a:t>
            </a:fld>
            <a:endParaRPr lang="nl-NL"/>
          </a:p>
        </p:txBody>
      </p:sp>
    </p:spTree>
    <p:extLst>
      <p:ext uri="{BB962C8B-B14F-4D97-AF65-F5344CB8AC3E}">
        <p14:creationId xmlns:p14="http://schemas.microsoft.com/office/powerpoint/2010/main" val="2503238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21</a:t>
            </a:fld>
            <a:endParaRPr lang="nl-NL"/>
          </a:p>
        </p:txBody>
      </p:sp>
    </p:spTree>
    <p:extLst>
      <p:ext uri="{BB962C8B-B14F-4D97-AF65-F5344CB8AC3E}">
        <p14:creationId xmlns:p14="http://schemas.microsoft.com/office/powerpoint/2010/main" val="1126876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22</a:t>
            </a:fld>
            <a:endParaRPr lang="nl-NL"/>
          </a:p>
        </p:txBody>
      </p:sp>
    </p:spTree>
    <p:extLst>
      <p:ext uri="{BB962C8B-B14F-4D97-AF65-F5344CB8AC3E}">
        <p14:creationId xmlns:p14="http://schemas.microsoft.com/office/powerpoint/2010/main" val="1890176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23</a:t>
            </a:fld>
            <a:endParaRPr lang="nl-NL"/>
          </a:p>
        </p:txBody>
      </p:sp>
    </p:spTree>
    <p:extLst>
      <p:ext uri="{BB962C8B-B14F-4D97-AF65-F5344CB8AC3E}">
        <p14:creationId xmlns:p14="http://schemas.microsoft.com/office/powerpoint/2010/main" val="4235832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24</a:t>
            </a:fld>
            <a:endParaRPr lang="nl-NL"/>
          </a:p>
        </p:txBody>
      </p:sp>
    </p:spTree>
    <p:extLst>
      <p:ext uri="{BB962C8B-B14F-4D97-AF65-F5344CB8AC3E}">
        <p14:creationId xmlns:p14="http://schemas.microsoft.com/office/powerpoint/2010/main" val="3298016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dirty="0"/>
          </a:p>
        </p:txBody>
      </p:sp>
      <p:sp>
        <p:nvSpPr>
          <p:cNvPr id="4" name="Tijdelijke aanduiding voor dianummer 3"/>
          <p:cNvSpPr>
            <a:spLocks noGrp="1"/>
          </p:cNvSpPr>
          <p:nvPr>
            <p:ph type="sldNum" sz="quarter" idx="10"/>
          </p:nvPr>
        </p:nvSpPr>
        <p:spPr/>
        <p:txBody>
          <a:bodyPr/>
          <a:lstStyle/>
          <a:p>
            <a:fld id="{1B854C31-FEAE-1247-B19A-EE0A7A35A924}" type="slidenum">
              <a:rPr lang="fr-FR" smtClean="0"/>
              <a:pPr/>
              <a:t>3</a:t>
            </a:fld>
            <a:endParaRPr lang="fr-FR"/>
          </a:p>
        </p:txBody>
      </p:sp>
    </p:spTree>
    <p:extLst>
      <p:ext uri="{BB962C8B-B14F-4D97-AF65-F5344CB8AC3E}">
        <p14:creationId xmlns:p14="http://schemas.microsoft.com/office/powerpoint/2010/main" val="697217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a:p>
        </p:txBody>
      </p:sp>
      <p:sp>
        <p:nvSpPr>
          <p:cNvPr id="4" name="Tijdelijke aanduiding voor dianummer 3"/>
          <p:cNvSpPr>
            <a:spLocks noGrp="1"/>
          </p:cNvSpPr>
          <p:nvPr>
            <p:ph type="sldNum" sz="quarter" idx="10"/>
          </p:nvPr>
        </p:nvSpPr>
        <p:spPr/>
        <p:txBody>
          <a:bodyPr/>
          <a:lstStyle/>
          <a:p>
            <a:fld id="{EFCE0488-EEF0-324C-9EA4-2218E223CA36}" type="slidenum">
              <a:rPr lang="nl-NL" smtClean="0"/>
              <a:t>4</a:t>
            </a:fld>
            <a:endParaRPr lang="nl-NL"/>
          </a:p>
        </p:txBody>
      </p:sp>
    </p:spTree>
    <p:extLst>
      <p:ext uri="{BB962C8B-B14F-4D97-AF65-F5344CB8AC3E}">
        <p14:creationId xmlns:p14="http://schemas.microsoft.com/office/powerpoint/2010/main" val="61377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a:p>
        </p:txBody>
      </p:sp>
      <p:sp>
        <p:nvSpPr>
          <p:cNvPr id="4" name="Tijdelijke aanduiding voor dianummer 3"/>
          <p:cNvSpPr>
            <a:spLocks noGrp="1"/>
          </p:cNvSpPr>
          <p:nvPr>
            <p:ph type="sldNum" sz="quarter" idx="10"/>
          </p:nvPr>
        </p:nvSpPr>
        <p:spPr/>
        <p:txBody>
          <a:bodyPr/>
          <a:lstStyle/>
          <a:p>
            <a:fld id="{EFCE0488-EEF0-324C-9EA4-2218E223CA36}" type="slidenum">
              <a:rPr lang="nl-NL" smtClean="0"/>
              <a:t>5</a:t>
            </a:fld>
            <a:endParaRPr lang="nl-NL"/>
          </a:p>
        </p:txBody>
      </p:sp>
    </p:spTree>
    <p:extLst>
      <p:ext uri="{BB962C8B-B14F-4D97-AF65-F5344CB8AC3E}">
        <p14:creationId xmlns:p14="http://schemas.microsoft.com/office/powerpoint/2010/main" val="143515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a:p>
        </p:txBody>
      </p:sp>
      <p:sp>
        <p:nvSpPr>
          <p:cNvPr id="4" name="Tijdelijke aanduiding voor dianummer 3"/>
          <p:cNvSpPr>
            <a:spLocks noGrp="1"/>
          </p:cNvSpPr>
          <p:nvPr>
            <p:ph type="sldNum" sz="quarter" idx="10"/>
          </p:nvPr>
        </p:nvSpPr>
        <p:spPr/>
        <p:txBody>
          <a:bodyPr/>
          <a:lstStyle/>
          <a:p>
            <a:fld id="{EFCE0488-EEF0-324C-9EA4-2218E223CA36}" type="slidenum">
              <a:rPr lang="nl-NL" smtClean="0"/>
              <a:t>6</a:t>
            </a:fld>
            <a:endParaRPr lang="nl-NL"/>
          </a:p>
        </p:txBody>
      </p:sp>
    </p:spTree>
    <p:extLst>
      <p:ext uri="{BB962C8B-B14F-4D97-AF65-F5344CB8AC3E}">
        <p14:creationId xmlns:p14="http://schemas.microsoft.com/office/powerpoint/2010/main" val="20346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dirty="0"/>
          </a:p>
        </p:txBody>
      </p:sp>
      <p:sp>
        <p:nvSpPr>
          <p:cNvPr id="4" name="Tijdelijke aanduiding voor dianummer 3"/>
          <p:cNvSpPr>
            <a:spLocks noGrp="1"/>
          </p:cNvSpPr>
          <p:nvPr>
            <p:ph type="sldNum" sz="quarter" idx="10"/>
          </p:nvPr>
        </p:nvSpPr>
        <p:spPr/>
        <p:txBody>
          <a:bodyPr/>
          <a:lstStyle/>
          <a:p>
            <a:fld id="{1B854C31-FEAE-1247-B19A-EE0A7A35A924}" type="slidenum">
              <a:rPr lang="fr-FR" smtClean="0"/>
              <a:pPr/>
              <a:t>7</a:t>
            </a:fld>
            <a:endParaRPr lang="fr-FR"/>
          </a:p>
        </p:txBody>
      </p:sp>
    </p:spTree>
    <p:extLst>
      <p:ext uri="{BB962C8B-B14F-4D97-AF65-F5344CB8AC3E}">
        <p14:creationId xmlns:p14="http://schemas.microsoft.com/office/powerpoint/2010/main" val="3643156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fr-FR" dirty="0"/>
          </a:p>
        </p:txBody>
      </p:sp>
      <p:sp>
        <p:nvSpPr>
          <p:cNvPr id="4" name="Tijdelijke aanduiding voor dianummer 3"/>
          <p:cNvSpPr>
            <a:spLocks noGrp="1"/>
          </p:cNvSpPr>
          <p:nvPr>
            <p:ph type="sldNum" sz="quarter" idx="10"/>
          </p:nvPr>
        </p:nvSpPr>
        <p:spPr/>
        <p:txBody>
          <a:bodyPr/>
          <a:lstStyle/>
          <a:p>
            <a:fld id="{EFCE0488-EEF0-324C-9EA4-2218E223CA36}" type="slidenum">
              <a:rPr lang="nl-NL" smtClean="0"/>
              <a:t>8</a:t>
            </a:fld>
            <a:endParaRPr lang="nl-NL"/>
          </a:p>
        </p:txBody>
      </p:sp>
    </p:spTree>
    <p:extLst>
      <p:ext uri="{BB962C8B-B14F-4D97-AF65-F5344CB8AC3E}">
        <p14:creationId xmlns:p14="http://schemas.microsoft.com/office/powerpoint/2010/main" val="54975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Dans </a:t>
            </a:r>
            <a:r>
              <a:rPr lang="nl-NL" dirty="0" err="1"/>
              <a:t>le</a:t>
            </a:r>
            <a:r>
              <a:rPr lang="nl-NL" dirty="0"/>
              <a:t> </a:t>
            </a:r>
            <a:r>
              <a:rPr lang="nl-NL" dirty="0" err="1"/>
              <a:t>langage</a:t>
            </a:r>
            <a:r>
              <a:rPr lang="nl-NL" dirty="0"/>
              <a:t> militaire = première </a:t>
            </a:r>
            <a:r>
              <a:rPr lang="nl-NL" dirty="0" err="1"/>
              <a:t>ligne</a:t>
            </a:r>
            <a:r>
              <a:rPr lang="nl-NL" dirty="0"/>
              <a:t> de</a:t>
            </a:r>
            <a:r>
              <a:rPr lang="nl-NL" baseline="0" dirty="0"/>
              <a:t> </a:t>
            </a:r>
            <a:r>
              <a:rPr lang="nl-NL" baseline="0" dirty="0" err="1"/>
              <a:t>l’armée</a:t>
            </a:r>
            <a:r>
              <a:rPr lang="nl-NL" baseline="0" dirty="0"/>
              <a:t>.</a:t>
            </a:r>
          </a:p>
          <a:p>
            <a:r>
              <a:rPr lang="nl-NL" baseline="0" dirty="0"/>
              <a:t>dans </a:t>
            </a:r>
            <a:r>
              <a:rPr lang="nl-NL" baseline="0" dirty="0" err="1"/>
              <a:t>le</a:t>
            </a:r>
            <a:r>
              <a:rPr lang="nl-NL" baseline="0" dirty="0"/>
              <a:t> </a:t>
            </a:r>
            <a:r>
              <a:rPr lang="nl-NL" baseline="0" dirty="0" err="1"/>
              <a:t>domaine</a:t>
            </a:r>
            <a:r>
              <a:rPr lang="nl-NL" baseline="0" dirty="0"/>
              <a:t> de </a:t>
            </a:r>
            <a:r>
              <a:rPr lang="nl-NL" baseline="0" dirty="0" err="1"/>
              <a:t>l’art</a:t>
            </a:r>
            <a:r>
              <a:rPr lang="nl-NL" baseline="0" dirty="0"/>
              <a:t> = </a:t>
            </a:r>
            <a:r>
              <a:rPr lang="nl-NL" baseline="0" dirty="0" err="1"/>
              <a:t>ce</a:t>
            </a:r>
            <a:r>
              <a:rPr lang="nl-NL" baseline="0" dirty="0"/>
              <a:t> </a:t>
            </a:r>
            <a:r>
              <a:rPr lang="nl-NL" baseline="0" dirty="0" err="1"/>
              <a:t>qui</a:t>
            </a:r>
            <a:r>
              <a:rPr lang="nl-NL" baseline="0" dirty="0"/>
              <a:t> </a:t>
            </a:r>
            <a:r>
              <a:rPr lang="nl-NL" baseline="0" dirty="0" err="1"/>
              <a:t>est</a:t>
            </a:r>
            <a:r>
              <a:rPr lang="nl-NL" baseline="0" dirty="0"/>
              <a:t> en avance </a:t>
            </a:r>
            <a:r>
              <a:rPr lang="nl-NL" baseline="0" dirty="0" err="1"/>
              <a:t>sur</a:t>
            </a:r>
            <a:r>
              <a:rPr lang="nl-NL" baseline="0" dirty="0"/>
              <a:t> </a:t>
            </a:r>
            <a:r>
              <a:rPr lang="nl-NL" baseline="0" dirty="0" err="1"/>
              <a:t>son</a:t>
            </a:r>
            <a:r>
              <a:rPr lang="nl-NL" baseline="0" dirty="0"/>
              <a:t> </a:t>
            </a:r>
            <a:r>
              <a:rPr lang="nl-NL" baseline="0" dirty="0" err="1"/>
              <a:t>temps</a:t>
            </a:r>
            <a:r>
              <a:rPr lang="nl-NL" baseline="0" dirty="0"/>
              <a:t> et annonce </a:t>
            </a:r>
            <a:r>
              <a:rPr lang="nl-NL" baseline="0" dirty="0" err="1"/>
              <a:t>ce</a:t>
            </a:r>
            <a:r>
              <a:rPr lang="nl-NL" baseline="0" dirty="0"/>
              <a:t> </a:t>
            </a:r>
            <a:r>
              <a:rPr lang="nl-NL" baseline="0" dirty="0" err="1"/>
              <a:t>qui</a:t>
            </a:r>
            <a:r>
              <a:rPr lang="nl-NL" baseline="0" dirty="0"/>
              <a:t> </a:t>
            </a:r>
            <a:r>
              <a:rPr lang="nl-NL" baseline="0" dirty="0" err="1"/>
              <a:t>vient</a:t>
            </a:r>
            <a:r>
              <a:rPr lang="nl-NL" baseline="0" dirty="0"/>
              <a:t>, </a:t>
            </a:r>
            <a:r>
              <a:rPr lang="nl-NL" baseline="0" dirty="0" err="1"/>
              <a:t>ce</a:t>
            </a:r>
            <a:r>
              <a:rPr lang="nl-NL" baseline="0" dirty="0"/>
              <a:t> </a:t>
            </a:r>
            <a:r>
              <a:rPr lang="nl-NL" baseline="0" dirty="0" err="1"/>
              <a:t>qui</a:t>
            </a:r>
            <a:r>
              <a:rPr lang="nl-NL" baseline="0" dirty="0"/>
              <a:t> </a:t>
            </a:r>
            <a:r>
              <a:rPr lang="nl-NL" baseline="0" dirty="0" err="1"/>
              <a:t>est</a:t>
            </a:r>
            <a:r>
              <a:rPr lang="nl-NL" baseline="0" dirty="0"/>
              <a:t> </a:t>
            </a:r>
            <a:r>
              <a:rPr lang="nl-NL" baseline="0" dirty="0" err="1"/>
              <a:t>précurseur</a:t>
            </a:r>
            <a:r>
              <a:rPr lang="nl-NL" baseline="0" dirty="0"/>
              <a:t>.</a:t>
            </a:r>
            <a:endParaRPr lang="nl-NL" dirty="0"/>
          </a:p>
          <a:p>
            <a:r>
              <a:rPr lang="nl-NL" dirty="0"/>
              <a:t>avant-garde</a:t>
            </a:r>
            <a:r>
              <a:rPr lang="nl-NL" baseline="0" dirty="0"/>
              <a:t> </a:t>
            </a:r>
            <a:r>
              <a:rPr lang="nl-NL" baseline="0" dirty="0" err="1"/>
              <a:t>s’oppose</a:t>
            </a:r>
            <a:r>
              <a:rPr lang="nl-NL" baseline="0" dirty="0"/>
              <a:t> à </a:t>
            </a:r>
            <a:r>
              <a:rPr lang="nl-NL" baseline="0" dirty="0" err="1"/>
              <a:t>l’académisme</a:t>
            </a:r>
            <a:endParaRPr lang="nl-NL" baseline="0" dirty="0"/>
          </a:p>
          <a:p>
            <a:r>
              <a:rPr lang="nl-NL" baseline="0" dirty="0" err="1"/>
              <a:t>le</a:t>
            </a:r>
            <a:r>
              <a:rPr lang="nl-NL" baseline="0" dirty="0"/>
              <a:t> salon des </a:t>
            </a:r>
            <a:r>
              <a:rPr lang="nl-NL" baseline="0" dirty="0" err="1"/>
              <a:t>refusés</a:t>
            </a:r>
            <a:r>
              <a:rPr lang="nl-NL" baseline="0" dirty="0"/>
              <a:t> à Paris</a:t>
            </a:r>
          </a:p>
          <a:p>
            <a:endParaRPr lang="nl-NL" baseline="0" dirty="0"/>
          </a:p>
          <a:p>
            <a:r>
              <a:rPr lang="nl-NL" baseline="0" dirty="0" err="1"/>
              <a:t>Joconde</a:t>
            </a:r>
            <a:r>
              <a:rPr lang="nl-NL" baseline="0" dirty="0"/>
              <a:t> de </a:t>
            </a:r>
            <a:r>
              <a:rPr lang="nl-NL" baseline="0" dirty="0" err="1"/>
              <a:t>Duchamps</a:t>
            </a:r>
            <a:endParaRPr lang="nl-NL" baseline="0" dirty="0"/>
          </a:p>
          <a:p>
            <a:endParaRPr lang="nl-NL" baseline="0" dirty="0"/>
          </a:p>
          <a:p>
            <a:r>
              <a:rPr lang="nl-NL" dirty="0" err="1"/>
              <a:t>Qu’est-ce</a:t>
            </a:r>
            <a:r>
              <a:rPr lang="nl-NL" dirty="0"/>
              <a:t> que </a:t>
            </a:r>
            <a:r>
              <a:rPr lang="nl-NL" dirty="0" err="1"/>
              <a:t>l’avant</a:t>
            </a:r>
            <a:r>
              <a:rPr lang="nl-NL" dirty="0"/>
              <a:t>-garde?</a:t>
            </a:r>
            <a:r>
              <a:rPr lang="nl-NL" baseline="0" dirty="0"/>
              <a:t> </a:t>
            </a:r>
            <a:r>
              <a:rPr lang="nl-NL" baseline="0" dirty="0" err="1"/>
              <a:t>Terme</a:t>
            </a:r>
            <a:r>
              <a:rPr lang="nl-NL" baseline="0" dirty="0"/>
              <a:t> militaire (</a:t>
            </a:r>
            <a:r>
              <a:rPr lang="nl-NL" baseline="0" dirty="0" err="1"/>
              <a:t>partie</a:t>
            </a:r>
            <a:r>
              <a:rPr lang="nl-NL" baseline="0" dirty="0"/>
              <a:t> </a:t>
            </a:r>
            <a:r>
              <a:rPr lang="nl-NL" baseline="0" dirty="0" err="1"/>
              <a:t>d’une</a:t>
            </a:r>
            <a:r>
              <a:rPr lang="nl-NL" baseline="0" dirty="0"/>
              <a:t> armée </a:t>
            </a:r>
            <a:r>
              <a:rPr lang="nl-NL" baseline="0" dirty="0" err="1"/>
              <a:t>qui</a:t>
            </a:r>
            <a:r>
              <a:rPr lang="nl-NL" baseline="0" dirty="0"/>
              <a:t> marche en </a:t>
            </a:r>
            <a:r>
              <a:rPr lang="nl-NL" baseline="0" dirty="0" err="1"/>
              <a:t>avant</a:t>
            </a:r>
            <a:r>
              <a:rPr lang="nl-NL" baseline="0" dirty="0"/>
              <a:t> du gros des </a:t>
            </a:r>
            <a:r>
              <a:rPr lang="nl-NL" baseline="0" dirty="0" err="1"/>
              <a:t>troupes</a:t>
            </a:r>
            <a:r>
              <a:rPr lang="nl-NL" baseline="0" dirty="0"/>
              <a:t>) // mouvement </a:t>
            </a:r>
            <a:r>
              <a:rPr lang="nl-NL" baseline="0" dirty="0" err="1"/>
              <a:t>artistique</a:t>
            </a:r>
            <a:r>
              <a:rPr lang="nl-NL" baseline="0" dirty="0"/>
              <a:t> </a:t>
            </a:r>
            <a:r>
              <a:rPr lang="nl-NL" baseline="0" dirty="0" err="1"/>
              <a:t>inovateur</a:t>
            </a:r>
            <a:r>
              <a:rPr lang="nl-NL" baseline="0" dirty="0"/>
              <a:t>/</a:t>
            </a:r>
            <a:r>
              <a:rPr lang="nl-NL" baseline="0" dirty="0" err="1"/>
              <a:t>précurseur</a:t>
            </a:r>
            <a:endParaRPr lang="nl-NL" baseline="0" dirty="0"/>
          </a:p>
          <a:p>
            <a:r>
              <a:rPr lang="nl-NL" baseline="0" dirty="0" err="1"/>
              <a:t>Mvmt</a:t>
            </a:r>
            <a:r>
              <a:rPr lang="nl-NL" baseline="0" dirty="0"/>
              <a:t> </a:t>
            </a:r>
            <a:r>
              <a:rPr lang="nl-NL" baseline="0" dirty="0" err="1"/>
              <a:t>litt</a:t>
            </a:r>
            <a:r>
              <a:rPr lang="nl-NL" baseline="0" dirty="0"/>
              <a:t> </a:t>
            </a:r>
            <a:r>
              <a:rPr lang="nl-NL" baseline="0" dirty="0" err="1"/>
              <a:t>qui</a:t>
            </a:r>
            <a:r>
              <a:rPr lang="nl-NL" baseline="0" dirty="0"/>
              <a:t> </a:t>
            </a:r>
            <a:r>
              <a:rPr lang="nl-NL" baseline="0" dirty="0" err="1"/>
              <a:t>défend</a:t>
            </a:r>
            <a:r>
              <a:rPr lang="nl-NL" baseline="0" dirty="0"/>
              <a:t> des </a:t>
            </a:r>
            <a:r>
              <a:rPr lang="nl-NL" baseline="0" dirty="0" err="1"/>
              <a:t>idées</a:t>
            </a:r>
            <a:r>
              <a:rPr lang="nl-NL" baseline="0" dirty="0"/>
              <a:t> et des </a:t>
            </a:r>
            <a:r>
              <a:rPr lang="nl-NL" baseline="0" dirty="0" err="1"/>
              <a:t>formes</a:t>
            </a:r>
            <a:r>
              <a:rPr lang="nl-NL" baseline="0" dirty="0"/>
              <a:t> </a:t>
            </a:r>
            <a:r>
              <a:rPr lang="nl-NL" baseline="0" dirty="0" err="1"/>
              <a:t>d’expression</a:t>
            </a:r>
            <a:r>
              <a:rPr lang="nl-NL" baseline="0" dirty="0"/>
              <a:t> en </a:t>
            </a:r>
            <a:r>
              <a:rPr lang="nl-NL" baseline="0" dirty="0" err="1"/>
              <a:t>rupture</a:t>
            </a:r>
            <a:r>
              <a:rPr lang="nl-NL" baseline="0" dirty="0"/>
              <a:t> </a:t>
            </a:r>
            <a:r>
              <a:rPr lang="nl-NL" baseline="0" dirty="0" err="1"/>
              <a:t>avec</a:t>
            </a:r>
            <a:r>
              <a:rPr lang="nl-NL" baseline="0" dirty="0"/>
              <a:t> </a:t>
            </a:r>
            <a:r>
              <a:rPr lang="nl-NL" baseline="0" dirty="0" err="1"/>
              <a:t>l’idéologie</a:t>
            </a:r>
            <a:r>
              <a:rPr lang="nl-NL" baseline="0" dirty="0"/>
              <a:t> et </a:t>
            </a:r>
            <a:r>
              <a:rPr lang="nl-NL" baseline="0" dirty="0" err="1"/>
              <a:t>l’esthétique</a:t>
            </a:r>
            <a:r>
              <a:rPr lang="nl-NL" baseline="0" dirty="0"/>
              <a:t> </a:t>
            </a:r>
            <a:r>
              <a:rPr lang="nl-NL" baseline="0" dirty="0" err="1"/>
              <a:t>dominantes</a:t>
            </a:r>
            <a:r>
              <a:rPr lang="nl-NL" baseline="0" dirty="0"/>
              <a:t>.</a:t>
            </a:r>
          </a:p>
          <a:p>
            <a:endParaRPr lang="nl-NL" baseline="0" dirty="0"/>
          </a:p>
          <a:p>
            <a:r>
              <a:rPr lang="nl-NL" baseline="0" dirty="0"/>
              <a:t>Les horreurs de 1914-18 </a:t>
            </a:r>
            <a:r>
              <a:rPr lang="nl-NL" baseline="0" dirty="0" err="1"/>
              <a:t>ouvrent</a:t>
            </a:r>
            <a:r>
              <a:rPr lang="nl-NL" baseline="0" dirty="0"/>
              <a:t> </a:t>
            </a:r>
            <a:r>
              <a:rPr lang="nl-NL" baseline="0" dirty="0" err="1"/>
              <a:t>une</a:t>
            </a:r>
            <a:r>
              <a:rPr lang="nl-NL" baseline="0" dirty="0"/>
              <a:t> blessure </a:t>
            </a:r>
            <a:r>
              <a:rPr lang="nl-NL" baseline="0" dirty="0" err="1"/>
              <a:t>profonde</a:t>
            </a:r>
            <a:r>
              <a:rPr lang="nl-NL" baseline="0" dirty="0"/>
              <a:t> en </a:t>
            </a:r>
            <a:r>
              <a:rPr lang="nl-NL" baseline="0" dirty="0" err="1"/>
              <a:t>tous</a:t>
            </a:r>
            <a:r>
              <a:rPr lang="nl-NL" baseline="0" dirty="0"/>
              <a:t> </a:t>
            </a:r>
            <a:r>
              <a:rPr lang="nl-NL" baseline="0" dirty="0" err="1"/>
              <a:t>ceux</a:t>
            </a:r>
            <a:r>
              <a:rPr lang="nl-NL" baseline="0" dirty="0"/>
              <a:t> </a:t>
            </a:r>
            <a:r>
              <a:rPr lang="nl-NL" baseline="0" dirty="0" err="1"/>
              <a:t>qui</a:t>
            </a:r>
            <a:r>
              <a:rPr lang="nl-NL" baseline="0" dirty="0"/>
              <a:t>, comme Breton, </a:t>
            </a:r>
            <a:r>
              <a:rPr lang="nl-NL" baseline="0" dirty="0" err="1"/>
              <a:t>étaient</a:t>
            </a:r>
            <a:r>
              <a:rPr lang="nl-NL" baseline="0" dirty="0"/>
              <a:t> dans la </a:t>
            </a:r>
            <a:r>
              <a:rPr lang="nl-NL" baseline="0" dirty="0" err="1"/>
              <a:t>mouvance</a:t>
            </a:r>
            <a:r>
              <a:rPr lang="nl-NL" baseline="0" dirty="0"/>
              <a:t> du socialisme </a:t>
            </a:r>
            <a:r>
              <a:rPr lang="nl-NL" baseline="0" dirty="0" err="1"/>
              <a:t>ou</a:t>
            </a:r>
            <a:r>
              <a:rPr lang="nl-NL" baseline="0" dirty="0"/>
              <a:t> de </a:t>
            </a:r>
            <a:r>
              <a:rPr lang="nl-NL" baseline="0" dirty="0" err="1"/>
              <a:t>l’anarchisme</a:t>
            </a:r>
            <a:r>
              <a:rPr lang="nl-NL" baseline="0" dirty="0"/>
              <a:t>.</a:t>
            </a:r>
          </a:p>
          <a:p>
            <a:endParaRPr lang="nl-NL" dirty="0"/>
          </a:p>
        </p:txBody>
      </p:sp>
      <p:sp>
        <p:nvSpPr>
          <p:cNvPr id="4" name="Tijdelijke aanduiding voor dianummer 3"/>
          <p:cNvSpPr>
            <a:spLocks noGrp="1"/>
          </p:cNvSpPr>
          <p:nvPr>
            <p:ph type="sldNum" sz="quarter" idx="10"/>
          </p:nvPr>
        </p:nvSpPr>
        <p:spPr/>
        <p:txBody>
          <a:bodyPr/>
          <a:lstStyle/>
          <a:p>
            <a:fld id="{CBBD479A-6FEF-6F40-9EB3-5BA0674C05D2}" type="slidenum">
              <a:rPr lang="nl-NL" smtClean="0"/>
              <a:t>9</a:t>
            </a:fld>
            <a:endParaRPr lang="nl-NL"/>
          </a:p>
        </p:txBody>
      </p:sp>
    </p:spTree>
    <p:extLst>
      <p:ext uri="{BB962C8B-B14F-4D97-AF65-F5344CB8AC3E}">
        <p14:creationId xmlns:p14="http://schemas.microsoft.com/office/powerpoint/2010/main" val="2842631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nl-NL"/>
              <a:t>Titelstijl van model bewerken</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11/8/2019</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nhoudseleme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inhoudseleme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nl-NL"/>
              <a:t>Titelstijl van model bewerken</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2DF66AD8-BC4A-4004-9882-414398D930CA}"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nl-NL"/>
              <a:t>Titelstijl van model bewerken</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2DF66AD8-BC4A-4004-9882-414398D930CA}"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nl-NL"/>
              <a:t>Sleep de afbeelding naar de tijdelijke aanduiding of klik op het pictogram als u een afbeelding wilt toevoegen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afbeeldingen met bijschrift">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nl-NL"/>
              <a:t>Sleep de afbeelding naar de tijdelijke aanduiding of klik op het pictogram als u een afbeelding wilt toevoegen</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nl-NL"/>
              <a:t>Sleep de afbeelding naar de tijdelijke aanduiding of klik op het pictogram als u een afbeelding wilt toevoegen</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nl-NL"/>
              <a:t>Titelstijl van model bewerken</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2DF66AD8-BC4A-4004-9882-414398D930CA}"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fbeelding bov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nl-NL"/>
              <a:t>Titelstijl van model bewerken</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2DF66AD8-BC4A-4004-9882-414398D930CA}"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nl-NL"/>
              <a:t>Sleep de afbeelding naar de tijdelijke aanduiding of klik op het pictogram als u een afbeelding wilt toevoegen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afbeeldingen bovenbij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nl-NL"/>
              <a:t>Titelstijl van model bewerken</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nl-NL"/>
              <a:t>Sleep de afbeelding naar de tijdelijke aanduiding of klik op het pictogram als u een afbeelding wilt toevoegen</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nl-NL"/>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2DF66AD8-BC4A-4004-9882-414398D930CA}"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a:p>
        </p:txBody>
      </p:sp>
      <p:sp>
        <p:nvSpPr>
          <p:cNvPr id="3" name="Vertical Text Placeholder 2"/>
          <p:cNvSpPr>
            <a:spLocks noGrp="1"/>
          </p:cNvSpPr>
          <p:nvPr>
            <p:ph type="body" orient="vert" idx="1"/>
          </p:nvPr>
        </p:nvSpPr>
        <p:spPr/>
        <p:txBody>
          <a:bodyPr vert="eaVert"/>
          <a:lstStyle>
            <a:lvl5pP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a:p>
        </p:txBody>
      </p:sp>
      <p:sp>
        <p:nvSpPr>
          <p:cNvPr id="3" name="Content Placeholder 2"/>
          <p:cNvSpPr>
            <a:spLocks noGrp="1"/>
          </p:cNvSpPr>
          <p:nvPr>
            <p:ph idx="1"/>
          </p:nvPr>
        </p:nvSpPr>
        <p:spPr/>
        <p:txBody>
          <a:bodyPr/>
          <a:lstStyle>
            <a:lvl5pP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nl-NL"/>
              <a:t>Titelstijl van model bewerken</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met waterme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nl-NL"/>
              <a:t>Klik om de tekststijl van het model te bewerken</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nl-NL"/>
              <a:t>Titelstijl van model bewerken</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11/8/2019</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nl-NL"/>
              <a:t>Titelstijl van model bewerken</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nl-NL"/>
              <a:t>Klik om de tekststijl van het model te bewerken</a:t>
            </a:r>
          </a:p>
        </p:txBody>
      </p:sp>
      <p:sp>
        <p:nvSpPr>
          <p:cNvPr id="4" name="Date Placeholder 3"/>
          <p:cNvSpPr>
            <a:spLocks noGrp="1"/>
          </p:cNvSpPr>
          <p:nvPr>
            <p:ph type="dt" sz="half" idx="10"/>
          </p:nvPr>
        </p:nvSpPr>
        <p:spPr/>
        <p:txBody>
          <a:bodyPr/>
          <a:lstStyle/>
          <a:p>
            <a:fld id="{2DF66AD8-BC4A-4004-9882-414398D930CA}"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e met waterme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nl-NL"/>
              <a:t>Klik om de tekststijl van het model te bewerken</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nl-NL"/>
              <a:t>Titelstijl van model bewerken</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2DF66AD8-BC4A-4004-9882-414398D930CA}" type="datetimeFigureOut">
              <a:rPr lang="en-US" smtClean="0"/>
              <a:t>11/8/2019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‹nr.›</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e met afbeelding">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nl-NL"/>
              <a:t>Titelstijl van model bewerken</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nl-NL"/>
              <a:t>Sleep de afbeelding naar de tijdelijke aanduiding of klik op het pictogram als u een afbeelding wilt toevoegen</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2DF66AD8-BC4A-4004-9882-414398D930CA}"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Titelstijl van model bewerken</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‹nr.›</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nhoudselementen, boven en on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‹nr.›</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nl-NL"/>
              <a:t>Titelstijl van model bewerken</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11/8/2019</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youtube.com/watch?v=y2ePnsZ2DMo"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ina.fr/video/CAF94055757" TargetMode="Externa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vodkaster.com/Films/Un-Chien-andalou/3312" TargetMode="External"/><Relationship Id="rId4" Type="http://schemas.openxmlformats.org/officeDocument/2006/relationships/hyperlink" Target="http://www.vodkaster.com/Films/Un-Chien-andalou/331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youtube.com/watch?v=Jw4aDocz3b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ApsmEQ-Ta-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Letterkunde 3</a:t>
            </a:r>
          </a:p>
        </p:txBody>
      </p:sp>
      <p:sp>
        <p:nvSpPr>
          <p:cNvPr id="3" name="Subtitel 2"/>
          <p:cNvSpPr>
            <a:spLocks noGrp="1"/>
          </p:cNvSpPr>
          <p:nvPr>
            <p:ph type="subTitle" idx="1"/>
          </p:nvPr>
        </p:nvSpPr>
        <p:spPr/>
        <p:txBody>
          <a:bodyPr/>
          <a:lstStyle/>
          <a:p>
            <a:r>
              <a:rPr lang="nl-NL" dirty="0"/>
              <a:t>Semester 2 – Masteropleiding</a:t>
            </a:r>
          </a:p>
          <a:p>
            <a:r>
              <a:rPr lang="nl-NL" dirty="0"/>
              <a:t>Cours 10</a:t>
            </a:r>
          </a:p>
        </p:txBody>
      </p:sp>
    </p:spTree>
    <p:extLst>
      <p:ext uri="{BB962C8B-B14F-4D97-AF65-F5344CB8AC3E}">
        <p14:creationId xmlns:p14="http://schemas.microsoft.com/office/powerpoint/2010/main" val="2835386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L’Art</a:t>
            </a:r>
            <a:r>
              <a:rPr lang="nl-NL" dirty="0"/>
              <a:t> </a:t>
            </a:r>
            <a:r>
              <a:rPr lang="nl-NL" dirty="0" err="1"/>
              <a:t>nouveau</a:t>
            </a:r>
            <a:r>
              <a:rPr lang="nl-NL" dirty="0"/>
              <a:t>, </a:t>
            </a:r>
            <a:r>
              <a:rPr lang="nl-NL" dirty="0" err="1"/>
              <a:t>l’Art</a:t>
            </a:r>
            <a:r>
              <a:rPr lang="nl-NL" dirty="0"/>
              <a:t> </a:t>
            </a:r>
            <a:r>
              <a:rPr lang="nl-NL" dirty="0" err="1"/>
              <a:t>déco</a:t>
            </a:r>
            <a:endParaRPr lang="nl-NL" dirty="0"/>
          </a:p>
        </p:txBody>
      </p:sp>
      <p:sp>
        <p:nvSpPr>
          <p:cNvPr id="3" name="Tijdelijke aanduiding voor inhoud 2"/>
          <p:cNvSpPr>
            <a:spLocks noGrp="1"/>
          </p:cNvSpPr>
          <p:nvPr>
            <p:ph idx="1"/>
          </p:nvPr>
        </p:nvSpPr>
        <p:spPr>
          <a:xfrm>
            <a:off x="383458" y="1735138"/>
            <a:ext cx="7844555" cy="4056062"/>
          </a:xfrm>
        </p:spPr>
        <p:txBody>
          <a:bodyPr>
            <a:normAutofit lnSpcReduction="10000"/>
          </a:bodyPr>
          <a:lstStyle/>
          <a:p>
            <a:r>
              <a:rPr lang="fr-FR" dirty="0"/>
              <a:t>Se répand en Europe à partir des années 1880. </a:t>
            </a:r>
          </a:p>
          <a:p>
            <a:r>
              <a:rPr lang="fr-FR" dirty="0"/>
              <a:t>L’Art nouveau réagit contre l’éclectisme architectural et l’imitation de style du passé</a:t>
            </a:r>
            <a:r>
              <a:rPr lang="en-GB" dirty="0"/>
              <a:t> </a:t>
            </a:r>
          </a:p>
          <a:p>
            <a:pPr lvl="1"/>
            <a:r>
              <a:rPr lang="fr-FR" dirty="0"/>
              <a:t>Nouveaux éléments figuratifs : lignes courbes, motifs filiformes </a:t>
            </a:r>
            <a:endParaRPr lang="en-GB" dirty="0"/>
          </a:p>
          <a:p>
            <a:r>
              <a:rPr lang="fr-FR" dirty="0"/>
              <a:t>Expérimentation de nouveaux matériaux : </a:t>
            </a:r>
            <a:endParaRPr lang="en-GB" dirty="0"/>
          </a:p>
          <a:p>
            <a:pPr lvl="1"/>
            <a:r>
              <a:rPr lang="fr-FR" dirty="0"/>
              <a:t>Fer, ciment, verre</a:t>
            </a:r>
            <a:endParaRPr lang="en-GB" dirty="0"/>
          </a:p>
          <a:p>
            <a:r>
              <a:rPr lang="fr-FR" dirty="0"/>
              <a:t>Ce mouvement s’attache particulièrement à la décoration intérieure</a:t>
            </a:r>
            <a:r>
              <a:rPr lang="en-GB" dirty="0"/>
              <a:t> </a:t>
            </a:r>
          </a:p>
          <a:p>
            <a:pPr marL="0" indent="0">
              <a:buNone/>
            </a:pPr>
            <a:endParaRPr lang="nl-NL" dirty="0"/>
          </a:p>
        </p:txBody>
      </p:sp>
    </p:spTree>
    <p:extLst>
      <p:ext uri="{BB962C8B-B14F-4D97-AF65-F5344CB8AC3E}">
        <p14:creationId xmlns:p14="http://schemas.microsoft.com/office/powerpoint/2010/main" val="192536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l-h-o-o-q-mona-lisa-with-moustache-1919.jpg!Blog.jpg"/>
          <p:cNvPicPr>
            <a:picLocks noChangeAspect="1"/>
          </p:cNvPicPr>
          <p:nvPr/>
        </p:nvPicPr>
        <p:blipFill rotWithShape="1">
          <a:blip r:embed="rId3">
            <a:extLst>
              <a:ext uri="{28A0092B-C50C-407E-A947-70E740481C1C}">
                <a14:useLocalDpi xmlns:a14="http://schemas.microsoft.com/office/drawing/2010/main" val="0"/>
              </a:ext>
            </a:extLst>
          </a:blip>
          <a:srcRect b="7628"/>
          <a:stretch/>
        </p:blipFill>
        <p:spPr>
          <a:xfrm>
            <a:off x="4958141" y="935025"/>
            <a:ext cx="3370879" cy="5172318"/>
          </a:xfrm>
          <a:prstGeom prst="rect">
            <a:avLst/>
          </a:prstGeom>
        </p:spPr>
      </p:pic>
      <p:pic>
        <p:nvPicPr>
          <p:cNvPr id="5" name="Afbeelding 4"/>
          <p:cNvPicPr>
            <a:picLocks noChangeAspect="1"/>
          </p:cNvPicPr>
          <p:nvPr/>
        </p:nvPicPr>
        <p:blipFill>
          <a:blip r:embed="rId4"/>
          <a:stretch>
            <a:fillRect/>
          </a:stretch>
        </p:blipFill>
        <p:spPr>
          <a:xfrm>
            <a:off x="538390" y="2187693"/>
            <a:ext cx="3419427" cy="3128974"/>
          </a:xfrm>
          <a:prstGeom prst="rect">
            <a:avLst/>
          </a:prstGeom>
        </p:spPr>
      </p:pic>
      <p:sp>
        <p:nvSpPr>
          <p:cNvPr id="2" name="Tekstvak 1">
            <a:extLst>
              <a:ext uri="{FF2B5EF4-FFF2-40B4-BE49-F238E27FC236}">
                <a16:creationId xmlns:a16="http://schemas.microsoft.com/office/drawing/2014/main" id="{24E0A3D7-265B-45A4-8F85-F412D23D2BC5}"/>
              </a:ext>
            </a:extLst>
          </p:cNvPr>
          <p:cNvSpPr txBox="1"/>
          <p:nvPr/>
        </p:nvSpPr>
        <p:spPr>
          <a:xfrm>
            <a:off x="538390" y="5958348"/>
            <a:ext cx="2929135" cy="369332"/>
          </a:xfrm>
          <a:prstGeom prst="rect">
            <a:avLst/>
          </a:prstGeom>
          <a:noFill/>
        </p:spPr>
        <p:txBody>
          <a:bodyPr wrap="none" rtlCol="0">
            <a:spAutoFit/>
          </a:bodyPr>
          <a:lstStyle/>
          <a:p>
            <a:r>
              <a:rPr lang="nl-NL" dirty="0"/>
              <a:t>Marcel </a:t>
            </a:r>
            <a:r>
              <a:rPr lang="nl-NL" dirty="0" err="1"/>
              <a:t>Duchamps</a:t>
            </a:r>
            <a:r>
              <a:rPr lang="nl-NL" dirty="0"/>
              <a:t>, la </a:t>
            </a:r>
            <a:r>
              <a:rPr lang="nl-NL" dirty="0" err="1"/>
              <a:t>fontaine</a:t>
            </a:r>
            <a:endParaRPr lang="nl-NL" dirty="0"/>
          </a:p>
        </p:txBody>
      </p:sp>
      <p:sp>
        <p:nvSpPr>
          <p:cNvPr id="6" name="Tekstvak 5">
            <a:extLst>
              <a:ext uri="{FF2B5EF4-FFF2-40B4-BE49-F238E27FC236}">
                <a16:creationId xmlns:a16="http://schemas.microsoft.com/office/drawing/2014/main" id="{72C527CB-2B43-441A-A942-4E1F9A316534}"/>
              </a:ext>
            </a:extLst>
          </p:cNvPr>
          <p:cNvSpPr txBox="1"/>
          <p:nvPr/>
        </p:nvSpPr>
        <p:spPr>
          <a:xfrm>
            <a:off x="4835086" y="6174022"/>
            <a:ext cx="3020250" cy="369332"/>
          </a:xfrm>
          <a:prstGeom prst="rect">
            <a:avLst/>
          </a:prstGeom>
          <a:noFill/>
        </p:spPr>
        <p:txBody>
          <a:bodyPr wrap="none" rtlCol="0">
            <a:spAutoFit/>
          </a:bodyPr>
          <a:lstStyle/>
          <a:p>
            <a:r>
              <a:rPr lang="nl-NL" dirty="0"/>
              <a:t>Marcel </a:t>
            </a:r>
            <a:r>
              <a:rPr lang="nl-NL" dirty="0" err="1"/>
              <a:t>Duchamps</a:t>
            </a:r>
            <a:r>
              <a:rPr lang="nl-NL" dirty="0"/>
              <a:t>, L.H.O.O.Q</a:t>
            </a:r>
          </a:p>
        </p:txBody>
      </p:sp>
    </p:spTree>
    <p:extLst>
      <p:ext uri="{BB962C8B-B14F-4D97-AF65-F5344CB8AC3E}">
        <p14:creationId xmlns:p14="http://schemas.microsoft.com/office/powerpoint/2010/main" val="376791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149380"/>
            <a:ext cx="7313613" cy="868362"/>
          </a:xfrm>
        </p:spPr>
        <p:txBody>
          <a:bodyPr/>
          <a:lstStyle/>
          <a:p>
            <a:r>
              <a:rPr lang="nl-NL" dirty="0"/>
              <a:t>Le dadaïsme</a:t>
            </a:r>
          </a:p>
        </p:txBody>
      </p:sp>
      <p:sp>
        <p:nvSpPr>
          <p:cNvPr id="3" name="Tijdelijke aanduiding voor inhoud 2"/>
          <p:cNvSpPr>
            <a:spLocks noGrp="1"/>
          </p:cNvSpPr>
          <p:nvPr>
            <p:ph idx="1"/>
          </p:nvPr>
        </p:nvSpPr>
        <p:spPr>
          <a:xfrm>
            <a:off x="339214" y="1440170"/>
            <a:ext cx="8347586" cy="4724656"/>
          </a:xfrm>
        </p:spPr>
        <p:txBody>
          <a:bodyPr>
            <a:normAutofit fontScale="92500" lnSpcReduction="20000"/>
          </a:bodyPr>
          <a:lstStyle/>
          <a:p>
            <a:r>
              <a:rPr lang="fr-FR" sz="2600" dirty="0"/>
              <a:t>5 février 1916 Zurich, café Voltaire</a:t>
            </a:r>
          </a:p>
          <a:p>
            <a:r>
              <a:rPr lang="fr-FR" sz="2600" dirty="0"/>
              <a:t>Tristan Tzara</a:t>
            </a:r>
          </a:p>
          <a:p>
            <a:r>
              <a:rPr lang="fr-FR" sz="2600" dirty="0"/>
              <a:t>dada = choisi au hasard</a:t>
            </a:r>
          </a:p>
          <a:p>
            <a:r>
              <a:rPr lang="fr-FR" sz="2600" dirty="0"/>
              <a:t>refus de tout académisme</a:t>
            </a:r>
          </a:p>
          <a:p>
            <a:r>
              <a:rPr lang="fr-FR" sz="2600" dirty="0"/>
              <a:t>volonté profonde de désacraliser la tradition</a:t>
            </a:r>
          </a:p>
          <a:p>
            <a:r>
              <a:rPr lang="fr-FR" sz="2600" dirty="0"/>
              <a:t>ironie, recours au hasard, nihilisme</a:t>
            </a:r>
          </a:p>
          <a:p>
            <a:r>
              <a:rPr lang="fr-FR" sz="2600" dirty="0"/>
              <a:t>expérimentation technique : photomontage, collage et assemblage </a:t>
            </a:r>
          </a:p>
          <a:p>
            <a:r>
              <a:rPr lang="fr-FR" sz="2600" dirty="0"/>
              <a:t>ready-made </a:t>
            </a:r>
          </a:p>
          <a:p>
            <a:endParaRPr lang="fr-FR" dirty="0"/>
          </a:p>
        </p:txBody>
      </p:sp>
      <p:pic>
        <p:nvPicPr>
          <p:cNvPr id="4" name="Afbeelding 3"/>
          <p:cNvPicPr>
            <a:picLocks noChangeAspect="1"/>
          </p:cNvPicPr>
          <p:nvPr/>
        </p:nvPicPr>
        <p:blipFill>
          <a:blip r:embed="rId3"/>
          <a:stretch>
            <a:fillRect/>
          </a:stretch>
        </p:blipFill>
        <p:spPr>
          <a:xfrm>
            <a:off x="6450521" y="1371600"/>
            <a:ext cx="1937397" cy="2547958"/>
          </a:xfrm>
          <a:prstGeom prst="rect">
            <a:avLst/>
          </a:prstGeom>
        </p:spPr>
      </p:pic>
    </p:spTree>
    <p:extLst>
      <p:ext uri="{BB962C8B-B14F-4D97-AF65-F5344CB8AC3E}">
        <p14:creationId xmlns:p14="http://schemas.microsoft.com/office/powerpoint/2010/main" val="389001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434948" y="4281886"/>
            <a:ext cx="3299593" cy="2438361"/>
          </a:xfrm>
          <a:prstGeom prst="rect">
            <a:avLst/>
          </a:prstGeom>
        </p:spPr>
      </p:pic>
      <p:pic>
        <p:nvPicPr>
          <p:cNvPr id="8" name="Afbeelding 7"/>
          <p:cNvPicPr>
            <a:picLocks noChangeAspect="1"/>
          </p:cNvPicPr>
          <p:nvPr/>
        </p:nvPicPr>
        <p:blipFill>
          <a:blip r:embed="rId4"/>
          <a:stretch>
            <a:fillRect/>
          </a:stretch>
        </p:blipFill>
        <p:spPr>
          <a:xfrm>
            <a:off x="5412140" y="4281885"/>
            <a:ext cx="3483373" cy="2438361"/>
          </a:xfrm>
          <a:prstGeom prst="rect">
            <a:avLst/>
          </a:prstGeom>
        </p:spPr>
      </p:pic>
      <p:pic>
        <p:nvPicPr>
          <p:cNvPr id="3" name="Afbeelding 2"/>
          <p:cNvPicPr>
            <a:picLocks noChangeAspect="1"/>
          </p:cNvPicPr>
          <p:nvPr/>
        </p:nvPicPr>
        <p:blipFill>
          <a:blip r:embed="rId5"/>
          <a:stretch>
            <a:fillRect/>
          </a:stretch>
        </p:blipFill>
        <p:spPr>
          <a:xfrm>
            <a:off x="3217432" y="193280"/>
            <a:ext cx="2768268" cy="3826297"/>
          </a:xfrm>
          <a:prstGeom prst="rect">
            <a:avLst/>
          </a:prstGeom>
        </p:spPr>
      </p:pic>
      <p:sp>
        <p:nvSpPr>
          <p:cNvPr id="2" name="Tekstvak 1">
            <a:extLst>
              <a:ext uri="{FF2B5EF4-FFF2-40B4-BE49-F238E27FC236}">
                <a16:creationId xmlns:a16="http://schemas.microsoft.com/office/drawing/2014/main" id="{65FC153A-9440-4A20-96F0-379A568391BE}"/>
              </a:ext>
            </a:extLst>
          </p:cNvPr>
          <p:cNvSpPr txBox="1"/>
          <p:nvPr/>
        </p:nvSpPr>
        <p:spPr>
          <a:xfrm>
            <a:off x="6371303" y="1135626"/>
            <a:ext cx="2741456" cy="369332"/>
          </a:xfrm>
          <a:prstGeom prst="rect">
            <a:avLst/>
          </a:prstGeom>
          <a:noFill/>
        </p:spPr>
        <p:txBody>
          <a:bodyPr wrap="none" rtlCol="0">
            <a:spAutoFit/>
          </a:bodyPr>
          <a:lstStyle/>
          <a:p>
            <a:r>
              <a:rPr lang="nl-NL" dirty="0"/>
              <a:t>Salvador Dali, </a:t>
            </a:r>
            <a:r>
              <a:rPr lang="nl-NL" dirty="0" err="1"/>
              <a:t>Leda</a:t>
            </a:r>
            <a:r>
              <a:rPr lang="nl-NL" dirty="0"/>
              <a:t> </a:t>
            </a:r>
            <a:r>
              <a:rPr lang="nl-NL" dirty="0" err="1"/>
              <a:t>atomica</a:t>
            </a:r>
            <a:endParaRPr lang="nl-NL" dirty="0"/>
          </a:p>
        </p:txBody>
      </p:sp>
      <p:sp>
        <p:nvSpPr>
          <p:cNvPr id="4" name="Rechthoek 3">
            <a:extLst>
              <a:ext uri="{FF2B5EF4-FFF2-40B4-BE49-F238E27FC236}">
                <a16:creationId xmlns:a16="http://schemas.microsoft.com/office/drawing/2014/main" id="{94BA2E14-3B07-40C2-85FF-75641C2D6E1F}"/>
              </a:ext>
            </a:extLst>
          </p:cNvPr>
          <p:cNvSpPr/>
          <p:nvPr/>
        </p:nvSpPr>
        <p:spPr>
          <a:xfrm>
            <a:off x="0" y="3966065"/>
            <a:ext cx="4365234" cy="369332"/>
          </a:xfrm>
          <a:prstGeom prst="rect">
            <a:avLst/>
          </a:prstGeom>
        </p:spPr>
        <p:txBody>
          <a:bodyPr wrap="none">
            <a:spAutoFit/>
          </a:bodyPr>
          <a:lstStyle/>
          <a:p>
            <a:r>
              <a:rPr lang="fr-FR" dirty="0"/>
              <a:t>Salvador Dali, La Tentation de Saint Antoine </a:t>
            </a:r>
            <a:endParaRPr lang="nl-NL" dirty="0"/>
          </a:p>
        </p:txBody>
      </p:sp>
    </p:spTree>
    <p:extLst>
      <p:ext uri="{BB962C8B-B14F-4D97-AF65-F5344CB8AC3E}">
        <p14:creationId xmlns:p14="http://schemas.microsoft.com/office/powerpoint/2010/main" val="816608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Naissance</a:t>
            </a:r>
            <a:r>
              <a:rPr lang="nl-NL" dirty="0"/>
              <a:t> du mouvement</a:t>
            </a:r>
          </a:p>
        </p:txBody>
      </p:sp>
      <p:sp>
        <p:nvSpPr>
          <p:cNvPr id="3" name="Tijdelijke aanduiding voor inhoud 2"/>
          <p:cNvSpPr>
            <a:spLocks noGrp="1"/>
          </p:cNvSpPr>
          <p:nvPr>
            <p:ph idx="1"/>
          </p:nvPr>
        </p:nvSpPr>
        <p:spPr>
          <a:xfrm>
            <a:off x="488347" y="1683917"/>
            <a:ext cx="8167305" cy="4983162"/>
          </a:xfrm>
        </p:spPr>
        <p:txBody>
          <a:bodyPr/>
          <a:lstStyle/>
          <a:p>
            <a:r>
              <a:rPr lang="fr-FR" dirty="0"/>
              <a:t>Mouvement d’avant-garde littéraire et artistique</a:t>
            </a:r>
          </a:p>
          <a:p>
            <a:r>
              <a:rPr lang="fr-FR" dirty="0"/>
              <a:t>Né après la 1</a:t>
            </a:r>
            <a:r>
              <a:rPr lang="fr-FR" baseline="30000" dirty="0"/>
              <a:t>ère</a:t>
            </a:r>
            <a:r>
              <a:rPr lang="fr-FR" dirty="0"/>
              <a:t> Guerre mondiale.</a:t>
            </a:r>
          </a:p>
          <a:p>
            <a:r>
              <a:rPr lang="fr-FR" dirty="0"/>
              <a:t>Réaction au traumatisme de la guerre</a:t>
            </a:r>
          </a:p>
          <a:p>
            <a:r>
              <a:rPr lang="fr-FR" dirty="0"/>
              <a:t>S’éloigner du rationalisme afin de ‘libérer la vie de l’esprit’</a:t>
            </a:r>
          </a:p>
          <a:p>
            <a:r>
              <a:rPr lang="fr-FR" dirty="0"/>
              <a:t>Engagé dans l’action sociale et politique</a:t>
            </a:r>
          </a:p>
        </p:txBody>
      </p:sp>
      <p:pic>
        <p:nvPicPr>
          <p:cNvPr id="4" name="Afbeelding 3"/>
          <p:cNvPicPr>
            <a:picLocks noChangeAspect="1"/>
          </p:cNvPicPr>
          <p:nvPr/>
        </p:nvPicPr>
        <p:blipFill>
          <a:blip r:embed="rId3"/>
          <a:stretch>
            <a:fillRect/>
          </a:stretch>
        </p:blipFill>
        <p:spPr>
          <a:xfrm>
            <a:off x="7363577" y="4175498"/>
            <a:ext cx="1728871" cy="2621804"/>
          </a:xfrm>
          <a:prstGeom prst="rect">
            <a:avLst/>
          </a:prstGeom>
        </p:spPr>
      </p:pic>
    </p:spTree>
    <p:extLst>
      <p:ext uri="{BB962C8B-B14F-4D97-AF65-F5344CB8AC3E}">
        <p14:creationId xmlns:p14="http://schemas.microsoft.com/office/powerpoint/2010/main" val="23619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86729" y="584284"/>
            <a:ext cx="7802364" cy="5824784"/>
          </a:xfrm>
        </p:spPr>
        <p:txBody>
          <a:bodyPr>
            <a:normAutofit/>
          </a:bodyPr>
          <a:lstStyle/>
          <a:p>
            <a:r>
              <a:rPr lang="nl-NL" dirty="0"/>
              <a:t>André Breton (1896-1966) </a:t>
            </a:r>
          </a:p>
          <a:p>
            <a:r>
              <a:rPr lang="nl-NL" dirty="0"/>
              <a:t>1914: </a:t>
            </a:r>
            <a:r>
              <a:rPr lang="nl-NL" dirty="0" err="1"/>
              <a:t>écrit</a:t>
            </a:r>
            <a:r>
              <a:rPr lang="nl-NL" dirty="0"/>
              <a:t> des </a:t>
            </a:r>
            <a:r>
              <a:rPr lang="nl-NL" dirty="0" err="1"/>
              <a:t>poèmes</a:t>
            </a:r>
            <a:r>
              <a:rPr lang="nl-NL" dirty="0"/>
              <a:t> et rencontre Paul Valéry</a:t>
            </a:r>
          </a:p>
          <a:p>
            <a:r>
              <a:rPr lang="nl-NL" dirty="0"/>
              <a:t>1916 rencontre Jacques </a:t>
            </a:r>
            <a:r>
              <a:rPr lang="nl-NL" dirty="0" err="1"/>
              <a:t>Vaché</a:t>
            </a:r>
            <a:r>
              <a:rPr lang="nl-NL" dirty="0"/>
              <a:t> et </a:t>
            </a:r>
            <a:r>
              <a:rPr lang="nl-NL" dirty="0" err="1"/>
              <a:t>découvre</a:t>
            </a:r>
            <a:r>
              <a:rPr lang="nl-NL" dirty="0"/>
              <a:t> Freud</a:t>
            </a:r>
          </a:p>
          <a:p>
            <a:r>
              <a:rPr lang="nl-NL" dirty="0"/>
              <a:t>1917 rencontre Pierre </a:t>
            </a:r>
            <a:r>
              <a:rPr lang="nl-NL" dirty="0" err="1"/>
              <a:t>Reverdy</a:t>
            </a:r>
            <a:r>
              <a:rPr lang="nl-NL" dirty="0"/>
              <a:t> et Philippe </a:t>
            </a:r>
            <a:r>
              <a:rPr lang="nl-NL" dirty="0" err="1"/>
              <a:t>Soupault</a:t>
            </a:r>
            <a:r>
              <a:rPr lang="nl-NL" dirty="0"/>
              <a:t> </a:t>
            </a:r>
            <a:r>
              <a:rPr lang="nl-NL" dirty="0" err="1"/>
              <a:t>qui</a:t>
            </a:r>
            <a:r>
              <a:rPr lang="nl-NL" dirty="0"/>
              <a:t> lui fait </a:t>
            </a:r>
            <a:r>
              <a:rPr lang="nl-NL" dirty="0" err="1"/>
              <a:t>connaître</a:t>
            </a:r>
            <a:r>
              <a:rPr lang="nl-NL" dirty="0"/>
              <a:t> les </a:t>
            </a:r>
            <a:r>
              <a:rPr lang="nl-NL" dirty="0" err="1"/>
              <a:t>Chants</a:t>
            </a:r>
            <a:r>
              <a:rPr lang="nl-NL" dirty="0"/>
              <a:t> de </a:t>
            </a:r>
            <a:r>
              <a:rPr lang="nl-NL" dirty="0" err="1"/>
              <a:t>Maldoror</a:t>
            </a:r>
            <a:r>
              <a:rPr lang="nl-NL" dirty="0"/>
              <a:t> de </a:t>
            </a:r>
            <a:r>
              <a:rPr lang="nl-NL" dirty="0" err="1"/>
              <a:t>Lautréamont</a:t>
            </a:r>
            <a:r>
              <a:rPr lang="nl-NL" dirty="0"/>
              <a:t>.</a:t>
            </a:r>
          </a:p>
          <a:p>
            <a:r>
              <a:rPr lang="nl-NL" dirty="0"/>
              <a:t>Breton, </a:t>
            </a:r>
            <a:r>
              <a:rPr lang="nl-NL" dirty="0" err="1"/>
              <a:t>Soupault</a:t>
            </a:r>
            <a:r>
              <a:rPr lang="nl-NL" dirty="0"/>
              <a:t> et Aragon </a:t>
            </a:r>
            <a:r>
              <a:rPr lang="nl-NL" dirty="0" err="1"/>
              <a:t>forment</a:t>
            </a:r>
            <a:r>
              <a:rPr lang="nl-NL" dirty="0"/>
              <a:t> </a:t>
            </a:r>
            <a:r>
              <a:rPr lang="nl-NL" dirty="0" err="1"/>
              <a:t>le</a:t>
            </a:r>
            <a:r>
              <a:rPr lang="nl-NL" dirty="0"/>
              <a:t> ‘mouvement flou’</a:t>
            </a:r>
          </a:p>
          <a:p>
            <a:r>
              <a:rPr lang="nl-NL" dirty="0"/>
              <a:t>1920 Tristan </a:t>
            </a:r>
            <a:r>
              <a:rPr lang="nl-NL" dirty="0" err="1"/>
              <a:t>Tzara</a:t>
            </a:r>
            <a:r>
              <a:rPr lang="nl-NL" dirty="0"/>
              <a:t> </a:t>
            </a:r>
            <a:r>
              <a:rPr lang="nl-NL" dirty="0" err="1"/>
              <a:t>arrive</a:t>
            </a:r>
            <a:r>
              <a:rPr lang="nl-NL" dirty="0"/>
              <a:t> à Paris</a:t>
            </a:r>
          </a:p>
          <a:p>
            <a:r>
              <a:rPr lang="nl-NL" dirty="0"/>
              <a:t>1923 </a:t>
            </a:r>
            <a:r>
              <a:rPr lang="nl-NL" dirty="0" err="1"/>
              <a:t>rupture</a:t>
            </a:r>
            <a:r>
              <a:rPr lang="nl-NL" dirty="0"/>
              <a:t> </a:t>
            </a:r>
            <a:r>
              <a:rPr lang="nl-NL" dirty="0" err="1"/>
              <a:t>avec</a:t>
            </a:r>
            <a:r>
              <a:rPr lang="nl-NL" dirty="0"/>
              <a:t> </a:t>
            </a:r>
            <a:r>
              <a:rPr lang="nl-NL" dirty="0" err="1"/>
              <a:t>le</a:t>
            </a:r>
            <a:r>
              <a:rPr lang="nl-NL" dirty="0"/>
              <a:t> dadaïsme </a:t>
            </a:r>
          </a:p>
        </p:txBody>
      </p:sp>
      <p:pic>
        <p:nvPicPr>
          <p:cNvPr id="4" name="Afbeelding 3"/>
          <p:cNvPicPr>
            <a:picLocks noChangeAspect="1"/>
          </p:cNvPicPr>
          <p:nvPr/>
        </p:nvPicPr>
        <p:blipFill>
          <a:blip r:embed="rId3"/>
          <a:stretch>
            <a:fillRect/>
          </a:stretch>
        </p:blipFill>
        <p:spPr>
          <a:xfrm>
            <a:off x="7320912" y="0"/>
            <a:ext cx="1536360" cy="1953262"/>
          </a:xfrm>
          <a:prstGeom prst="rect">
            <a:avLst/>
          </a:prstGeom>
        </p:spPr>
      </p:pic>
      <p:sp>
        <p:nvSpPr>
          <p:cNvPr id="6" name="Actieknop: Film 5">
            <a:hlinkClick r:id="rId4" highlightClick="1"/>
          </p:cNvPr>
          <p:cNvSpPr/>
          <p:nvPr/>
        </p:nvSpPr>
        <p:spPr>
          <a:xfrm>
            <a:off x="7215873" y="5238370"/>
            <a:ext cx="873219" cy="734165"/>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96623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Origine du nom</a:t>
            </a:r>
          </a:p>
        </p:txBody>
      </p:sp>
      <p:sp>
        <p:nvSpPr>
          <p:cNvPr id="3" name="Tijdelijke aanduiding voor inhoud 2"/>
          <p:cNvSpPr>
            <a:spLocks noGrp="1"/>
          </p:cNvSpPr>
          <p:nvPr>
            <p:ph idx="1"/>
          </p:nvPr>
        </p:nvSpPr>
        <p:spPr>
          <a:xfrm>
            <a:off x="265471" y="1735138"/>
            <a:ext cx="8878529" cy="4056062"/>
          </a:xfrm>
        </p:spPr>
        <p:txBody>
          <a:bodyPr/>
          <a:lstStyle/>
          <a:p>
            <a:r>
              <a:rPr lang="nl-NL" dirty="0"/>
              <a:t>1917 Guillaume Apollinaire de </a:t>
            </a:r>
            <a:r>
              <a:rPr lang="nl-NL" dirty="0" err="1"/>
              <a:t>surnaturalisme</a:t>
            </a:r>
            <a:r>
              <a:rPr lang="nl-NL" dirty="0"/>
              <a:t> à </a:t>
            </a:r>
            <a:r>
              <a:rPr lang="nl-NL" dirty="0" err="1"/>
              <a:t>surréalisme</a:t>
            </a:r>
            <a:endParaRPr lang="nl-NL" dirty="0"/>
          </a:p>
          <a:p>
            <a:r>
              <a:rPr lang="nl-NL" dirty="0"/>
              <a:t>“</a:t>
            </a:r>
            <a:r>
              <a:rPr lang="nl-NL" dirty="0" err="1"/>
              <a:t>Cette</a:t>
            </a:r>
            <a:r>
              <a:rPr lang="nl-NL" dirty="0"/>
              <a:t> </a:t>
            </a:r>
            <a:r>
              <a:rPr lang="nl-NL" dirty="0" err="1"/>
              <a:t>tâche</a:t>
            </a:r>
            <a:r>
              <a:rPr lang="nl-NL" dirty="0"/>
              <a:t> </a:t>
            </a:r>
            <a:r>
              <a:rPr lang="nl-NL" dirty="0" err="1"/>
              <a:t>surréaliste</a:t>
            </a:r>
            <a:r>
              <a:rPr lang="nl-NL" dirty="0"/>
              <a:t> que Picasso a </a:t>
            </a:r>
            <a:r>
              <a:rPr lang="nl-NL" dirty="0" err="1"/>
              <a:t>accomplie</a:t>
            </a:r>
            <a:r>
              <a:rPr lang="nl-NL" dirty="0"/>
              <a:t> en </a:t>
            </a:r>
            <a:r>
              <a:rPr lang="nl-NL" dirty="0" err="1"/>
              <a:t>peinture</a:t>
            </a:r>
            <a:r>
              <a:rPr lang="nl-NL" dirty="0"/>
              <a:t> [...] je </a:t>
            </a:r>
            <a:r>
              <a:rPr lang="nl-NL" dirty="0" err="1"/>
              <a:t>m’efforce</a:t>
            </a:r>
            <a:r>
              <a:rPr lang="nl-NL" dirty="0"/>
              <a:t> de </a:t>
            </a:r>
            <a:r>
              <a:rPr lang="nl-NL" dirty="0" err="1"/>
              <a:t>l’accomplir</a:t>
            </a:r>
            <a:r>
              <a:rPr lang="nl-NL" dirty="0"/>
              <a:t> dans les lettres et dans les </a:t>
            </a:r>
            <a:r>
              <a:rPr lang="nl-NL" dirty="0" err="1"/>
              <a:t>âmes</a:t>
            </a:r>
            <a:r>
              <a:rPr lang="nl-NL" dirty="0"/>
              <a:t>” Apollinaire</a:t>
            </a:r>
          </a:p>
        </p:txBody>
      </p:sp>
    </p:spTree>
    <p:extLst>
      <p:ext uri="{BB962C8B-B14F-4D97-AF65-F5344CB8AC3E}">
        <p14:creationId xmlns:p14="http://schemas.microsoft.com/office/powerpoint/2010/main" val="213484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401801"/>
            <a:ext cx="8495071" cy="5640124"/>
          </a:xfrm>
        </p:spPr>
        <p:txBody>
          <a:bodyPr>
            <a:normAutofit fontScale="92500" lnSpcReduction="10000"/>
          </a:bodyPr>
          <a:lstStyle/>
          <a:p>
            <a:r>
              <a:rPr lang="fr-FR" dirty="0"/>
              <a:t>L’écriture automatique (Les champs magnétiques, 1919)</a:t>
            </a:r>
          </a:p>
          <a:p>
            <a:r>
              <a:rPr lang="fr-FR" dirty="0"/>
              <a:t>Ecoute des voix intérieures</a:t>
            </a:r>
          </a:p>
          <a:p>
            <a:r>
              <a:rPr lang="fr-FR" dirty="0"/>
              <a:t>1924 = Manifeste du surréalisme</a:t>
            </a:r>
          </a:p>
          <a:p>
            <a:r>
              <a:rPr lang="fr-FR" dirty="0"/>
              <a:t>Le surréalisme vise la ‘révolution’. Il s’agit de redéfinir et d’appréhender d’une façon nouvelle :</a:t>
            </a:r>
          </a:p>
          <a:p>
            <a:pPr lvl="1"/>
            <a:r>
              <a:rPr lang="fr-FR" dirty="0"/>
              <a:t>L’homme</a:t>
            </a:r>
          </a:p>
          <a:p>
            <a:pPr lvl="1"/>
            <a:r>
              <a:rPr lang="fr-FR" dirty="0"/>
              <a:t>La vie</a:t>
            </a:r>
          </a:p>
          <a:p>
            <a:pPr lvl="1"/>
            <a:r>
              <a:rPr lang="fr-FR" dirty="0"/>
              <a:t>Le monde</a:t>
            </a:r>
          </a:p>
          <a:p>
            <a:pPr lvl="1"/>
            <a:r>
              <a:rPr lang="fr-FR" dirty="0"/>
              <a:t>La morale</a:t>
            </a:r>
          </a:p>
          <a:p>
            <a:pPr marL="0" lvl="1" indent="0">
              <a:spcBef>
                <a:spcPts val="2000"/>
              </a:spcBef>
              <a:buNone/>
            </a:pPr>
            <a:r>
              <a:rPr lang="fr-FR" i="1" dirty="0"/>
              <a:t>« Transformer le monde a dit Marx, changer la vie a dit Rimbaud; ces deux mots d’ordre pour nous n’en feront qu’un. »</a:t>
            </a:r>
            <a:endParaRPr lang="fr-FR" dirty="0"/>
          </a:p>
          <a:p>
            <a:r>
              <a:rPr lang="fr-FR" dirty="0"/>
              <a:t>Dès 1920 : dissensions internes. Le surréalisme historique s’éteint avec la mort d’André Breton.</a:t>
            </a:r>
          </a:p>
        </p:txBody>
      </p:sp>
    </p:spTree>
    <p:extLst>
      <p:ext uri="{BB962C8B-B14F-4D97-AF65-F5344CB8AC3E}">
        <p14:creationId xmlns:p14="http://schemas.microsoft.com/office/powerpoint/2010/main" val="161279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 manifeste du </a:t>
            </a:r>
            <a:r>
              <a:rPr lang="nl-NL" dirty="0" err="1"/>
              <a:t>surréalisme</a:t>
            </a:r>
            <a:r>
              <a:rPr lang="nl-NL" dirty="0"/>
              <a:t> </a:t>
            </a:r>
          </a:p>
        </p:txBody>
      </p:sp>
      <p:sp>
        <p:nvSpPr>
          <p:cNvPr id="3" name="Tijdelijke aanduiding voor inhoud 2"/>
          <p:cNvSpPr>
            <a:spLocks noGrp="1"/>
          </p:cNvSpPr>
          <p:nvPr>
            <p:ph idx="1"/>
          </p:nvPr>
        </p:nvSpPr>
        <p:spPr/>
        <p:txBody>
          <a:bodyPr>
            <a:normAutofit fontScale="92500" lnSpcReduction="20000"/>
          </a:bodyPr>
          <a:lstStyle/>
          <a:p>
            <a:r>
              <a:rPr lang="nl-NL" dirty="0" err="1"/>
              <a:t>Valorisation</a:t>
            </a:r>
            <a:r>
              <a:rPr lang="nl-NL" dirty="0"/>
              <a:t> du </a:t>
            </a:r>
            <a:r>
              <a:rPr lang="nl-NL" dirty="0" err="1"/>
              <a:t>l’imagination</a:t>
            </a:r>
            <a:r>
              <a:rPr lang="nl-NL" dirty="0"/>
              <a:t>: sans </a:t>
            </a:r>
            <a:r>
              <a:rPr lang="nl-NL" dirty="0" err="1"/>
              <a:t>imagination</a:t>
            </a:r>
            <a:r>
              <a:rPr lang="nl-NL" dirty="0"/>
              <a:t>, </a:t>
            </a:r>
            <a:r>
              <a:rPr lang="nl-NL" dirty="0" err="1"/>
              <a:t>l’homme</a:t>
            </a:r>
            <a:r>
              <a:rPr lang="nl-NL" dirty="0"/>
              <a:t> </a:t>
            </a:r>
            <a:r>
              <a:rPr lang="nl-NL" dirty="0" err="1"/>
              <a:t>est</a:t>
            </a:r>
            <a:r>
              <a:rPr lang="nl-NL" dirty="0"/>
              <a:t> </a:t>
            </a:r>
            <a:r>
              <a:rPr lang="nl-NL" dirty="0" err="1"/>
              <a:t>misérable</a:t>
            </a:r>
            <a:endParaRPr lang="nl-NL" dirty="0"/>
          </a:p>
          <a:p>
            <a:r>
              <a:rPr lang="nl-NL" dirty="0" err="1"/>
              <a:t>L’attitude</a:t>
            </a:r>
            <a:r>
              <a:rPr lang="nl-NL" dirty="0"/>
              <a:t> </a:t>
            </a:r>
            <a:r>
              <a:rPr lang="nl-NL" dirty="0" err="1"/>
              <a:t>réaliste</a:t>
            </a:r>
            <a:r>
              <a:rPr lang="nl-NL" dirty="0"/>
              <a:t> de </a:t>
            </a:r>
            <a:r>
              <a:rPr lang="nl-NL" dirty="0" err="1"/>
              <a:t>l’homme</a:t>
            </a:r>
            <a:r>
              <a:rPr lang="nl-NL" dirty="0"/>
              <a:t> a </a:t>
            </a:r>
            <a:r>
              <a:rPr lang="nl-NL" dirty="0" err="1"/>
              <a:t>engendré</a:t>
            </a:r>
            <a:r>
              <a:rPr lang="nl-NL" dirty="0"/>
              <a:t> </a:t>
            </a:r>
            <a:r>
              <a:rPr lang="nl-NL" dirty="0" err="1"/>
              <a:t>le</a:t>
            </a:r>
            <a:r>
              <a:rPr lang="nl-NL" dirty="0"/>
              <a:t> roman</a:t>
            </a:r>
          </a:p>
          <a:p>
            <a:r>
              <a:rPr lang="nl-NL" dirty="0"/>
              <a:t>Le </a:t>
            </a:r>
            <a:r>
              <a:rPr lang="nl-NL" dirty="0" err="1"/>
              <a:t>rêve</a:t>
            </a:r>
            <a:r>
              <a:rPr lang="nl-NL" dirty="0"/>
              <a:t> </a:t>
            </a:r>
            <a:r>
              <a:rPr lang="nl-NL" dirty="0" err="1"/>
              <a:t>constitue</a:t>
            </a:r>
            <a:r>
              <a:rPr lang="nl-NL" dirty="0"/>
              <a:t> la </a:t>
            </a:r>
            <a:r>
              <a:rPr lang="nl-NL" dirty="0" err="1"/>
              <a:t>couche</a:t>
            </a:r>
            <a:r>
              <a:rPr lang="nl-NL" dirty="0"/>
              <a:t> la plus </a:t>
            </a:r>
            <a:r>
              <a:rPr lang="nl-NL" dirty="0" err="1"/>
              <a:t>profonde</a:t>
            </a:r>
            <a:r>
              <a:rPr lang="nl-NL" dirty="0"/>
              <a:t> de </a:t>
            </a:r>
            <a:r>
              <a:rPr lang="nl-NL" dirty="0" err="1"/>
              <a:t>notre</a:t>
            </a:r>
            <a:r>
              <a:rPr lang="nl-NL" dirty="0"/>
              <a:t> </a:t>
            </a:r>
            <a:r>
              <a:rPr lang="nl-NL" dirty="0" err="1"/>
              <a:t>pensée</a:t>
            </a:r>
            <a:endParaRPr lang="nl-NL" dirty="0"/>
          </a:p>
          <a:p>
            <a:r>
              <a:rPr lang="nl-NL" dirty="0"/>
              <a:t>Le </a:t>
            </a:r>
            <a:r>
              <a:rPr lang="nl-NL" dirty="0" err="1"/>
              <a:t>rêve</a:t>
            </a:r>
            <a:r>
              <a:rPr lang="nl-NL" dirty="0"/>
              <a:t> </a:t>
            </a:r>
            <a:r>
              <a:rPr lang="nl-NL" dirty="0" err="1"/>
              <a:t>lève</a:t>
            </a:r>
            <a:r>
              <a:rPr lang="nl-NL" dirty="0"/>
              <a:t> les </a:t>
            </a:r>
            <a:r>
              <a:rPr lang="nl-NL" dirty="0" err="1"/>
              <a:t>tabous</a:t>
            </a:r>
            <a:r>
              <a:rPr lang="nl-NL" dirty="0"/>
              <a:t> et les </a:t>
            </a:r>
            <a:r>
              <a:rPr lang="nl-NL" dirty="0" err="1"/>
              <a:t>impossibilités</a:t>
            </a:r>
            <a:endParaRPr lang="nl-NL" dirty="0"/>
          </a:p>
          <a:p>
            <a:r>
              <a:rPr lang="nl-NL" dirty="0" err="1"/>
              <a:t>Réconcilier</a:t>
            </a:r>
            <a:r>
              <a:rPr lang="nl-NL" dirty="0"/>
              <a:t> </a:t>
            </a:r>
            <a:r>
              <a:rPr lang="nl-NL" dirty="0" err="1"/>
              <a:t>le</a:t>
            </a:r>
            <a:r>
              <a:rPr lang="nl-NL" dirty="0"/>
              <a:t> </a:t>
            </a:r>
            <a:r>
              <a:rPr lang="nl-NL" dirty="0" err="1"/>
              <a:t>rêve</a:t>
            </a:r>
            <a:r>
              <a:rPr lang="nl-NL" dirty="0"/>
              <a:t> et la </a:t>
            </a:r>
            <a:r>
              <a:rPr lang="nl-NL" dirty="0" err="1"/>
              <a:t>réalité</a:t>
            </a:r>
            <a:r>
              <a:rPr lang="nl-NL" dirty="0"/>
              <a:t> </a:t>
            </a:r>
          </a:p>
          <a:p>
            <a:r>
              <a:rPr lang="nl-NL" dirty="0" err="1"/>
              <a:t>Rêve</a:t>
            </a:r>
            <a:r>
              <a:rPr lang="nl-NL" dirty="0"/>
              <a:t> + </a:t>
            </a:r>
            <a:r>
              <a:rPr lang="nl-NL" dirty="0" err="1"/>
              <a:t>réalité</a:t>
            </a:r>
            <a:r>
              <a:rPr lang="nl-NL" dirty="0"/>
              <a:t> = </a:t>
            </a:r>
            <a:r>
              <a:rPr lang="nl-NL" dirty="0" err="1"/>
              <a:t>surréalité</a:t>
            </a:r>
            <a:endParaRPr lang="nl-NL" dirty="0"/>
          </a:p>
          <a:p>
            <a:r>
              <a:rPr lang="fr-FR" dirty="0"/>
              <a:t>Seul le merveilleux donne de la valeur aux œuvres  littéraires.</a:t>
            </a:r>
          </a:p>
          <a:p>
            <a:endParaRPr lang="nl-NL" dirty="0"/>
          </a:p>
        </p:txBody>
      </p:sp>
    </p:spTree>
    <p:extLst>
      <p:ext uri="{BB962C8B-B14F-4D97-AF65-F5344CB8AC3E}">
        <p14:creationId xmlns:p14="http://schemas.microsoft.com/office/powerpoint/2010/main" val="9324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914400" y="773850"/>
            <a:ext cx="7313613" cy="5017350"/>
          </a:xfrm>
        </p:spPr>
        <p:txBody>
          <a:bodyPr>
            <a:noAutofit/>
          </a:bodyPr>
          <a:lstStyle/>
          <a:p>
            <a:pPr marL="0" indent="0">
              <a:buNone/>
            </a:pPr>
            <a:r>
              <a:rPr lang="fr-FR" sz="2800" i="1" dirty="0"/>
              <a:t>“ Surréalisme n.m. Automatisme psychique pur par lequel on se propose d’exprimer, soit verbalement soit par écrit, soit de toute autre manière, le fonctionnement réel de la pensée. Dictée de la pensée, en l’absence de tout contrôle exercé par la raison, en dehors de toute préoccupation esthétique ou morale. Encycl. Philos. Le surréalisme repose sur la croyance à la réalité supérieure de certaines formes d’associations négligées par lui, à la toute puissance du rêve, au jeu désintéressé de la pensée.”</a:t>
            </a:r>
          </a:p>
          <a:p>
            <a:pPr marL="0" indent="0">
              <a:buNone/>
            </a:pPr>
            <a:r>
              <a:rPr lang="fr-FR" sz="2800" i="1" dirty="0"/>
              <a:t>André Breton, Le Premier Manifeste du Surréalisme, 1924</a:t>
            </a:r>
          </a:p>
        </p:txBody>
      </p:sp>
    </p:spTree>
    <p:extLst>
      <p:ext uri="{BB962C8B-B14F-4D97-AF65-F5344CB8AC3E}">
        <p14:creationId xmlns:p14="http://schemas.microsoft.com/office/powerpoint/2010/main" val="3397641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 </a:t>
            </a:r>
            <a:r>
              <a:rPr lang="nl-NL" dirty="0" err="1"/>
              <a:t>mouvements</a:t>
            </a:r>
            <a:r>
              <a:rPr lang="nl-NL" dirty="0"/>
              <a:t> </a:t>
            </a:r>
            <a:r>
              <a:rPr lang="nl-NL" dirty="0" err="1"/>
              <a:t>artistiques</a:t>
            </a:r>
            <a:r>
              <a:rPr lang="nl-NL" dirty="0"/>
              <a:t> du </a:t>
            </a:r>
            <a:r>
              <a:rPr lang="nl-NL" dirty="0" err="1"/>
              <a:t>début</a:t>
            </a:r>
            <a:r>
              <a:rPr lang="nl-NL" dirty="0"/>
              <a:t> du </a:t>
            </a:r>
            <a:r>
              <a:rPr lang="nl-NL" dirty="0" err="1"/>
              <a:t>XXe</a:t>
            </a:r>
            <a:r>
              <a:rPr lang="nl-NL" dirty="0"/>
              <a:t> siècle</a:t>
            </a:r>
          </a:p>
        </p:txBody>
      </p:sp>
      <p:sp>
        <p:nvSpPr>
          <p:cNvPr id="4" name="Tekstvak 3"/>
          <p:cNvSpPr txBox="1"/>
          <p:nvPr/>
        </p:nvSpPr>
        <p:spPr>
          <a:xfrm>
            <a:off x="1339072" y="1905891"/>
            <a:ext cx="2076460" cy="523220"/>
          </a:xfrm>
          <a:prstGeom prst="rect">
            <a:avLst/>
          </a:prstGeom>
          <a:noFill/>
        </p:spPr>
        <p:txBody>
          <a:bodyPr wrap="none" rtlCol="0">
            <a:spAutoFit/>
          </a:bodyPr>
          <a:lstStyle/>
          <a:p>
            <a:r>
              <a:rPr lang="nl-NL" sz="2800" dirty="0" err="1">
                <a:solidFill>
                  <a:srgbClr val="FF0000"/>
                </a:solidFill>
                <a:latin typeface="Abadi MT Condensed Extra Bold"/>
                <a:cs typeface="Abadi MT Condensed Extra Bold"/>
              </a:rPr>
              <a:t>l’Art</a:t>
            </a:r>
            <a:r>
              <a:rPr lang="nl-NL" sz="2800" dirty="0">
                <a:solidFill>
                  <a:srgbClr val="FF0000"/>
                </a:solidFill>
                <a:latin typeface="Abadi MT Condensed Extra Bold"/>
                <a:cs typeface="Abadi MT Condensed Extra Bold"/>
              </a:rPr>
              <a:t> </a:t>
            </a:r>
            <a:r>
              <a:rPr lang="nl-NL" sz="2800" dirty="0" err="1">
                <a:solidFill>
                  <a:srgbClr val="FF0000"/>
                </a:solidFill>
                <a:latin typeface="Abadi MT Condensed Extra Bold"/>
                <a:cs typeface="Abadi MT Condensed Extra Bold"/>
              </a:rPr>
              <a:t>nouveau</a:t>
            </a:r>
            <a:endParaRPr lang="nl-NL" sz="2800" dirty="0">
              <a:solidFill>
                <a:srgbClr val="FF0000"/>
              </a:solidFill>
              <a:latin typeface="Abadi MT Condensed Extra Bold"/>
              <a:cs typeface="Abadi MT Condensed Extra Bold"/>
            </a:endParaRPr>
          </a:p>
        </p:txBody>
      </p:sp>
      <p:sp>
        <p:nvSpPr>
          <p:cNvPr id="5" name="Tekstvak 4"/>
          <p:cNvSpPr txBox="1"/>
          <p:nvPr/>
        </p:nvSpPr>
        <p:spPr>
          <a:xfrm>
            <a:off x="5941401" y="1826228"/>
            <a:ext cx="1785590" cy="523220"/>
          </a:xfrm>
          <a:prstGeom prst="rect">
            <a:avLst/>
          </a:prstGeom>
          <a:noFill/>
        </p:spPr>
        <p:txBody>
          <a:bodyPr wrap="none" rtlCol="0">
            <a:spAutoFit/>
          </a:bodyPr>
          <a:lstStyle/>
          <a:p>
            <a:r>
              <a:rPr lang="nl-NL" sz="2800" dirty="0" err="1">
                <a:solidFill>
                  <a:srgbClr val="0000FF"/>
                </a:solidFill>
                <a:latin typeface="Abadi MT Condensed Extra Bold"/>
                <a:cs typeface="Abadi MT Condensed Extra Bold"/>
              </a:rPr>
              <a:t>le</a:t>
            </a:r>
            <a:r>
              <a:rPr lang="nl-NL" sz="2800" dirty="0">
                <a:solidFill>
                  <a:srgbClr val="0000FF"/>
                </a:solidFill>
                <a:latin typeface="Abadi MT Condensed Extra Bold"/>
                <a:cs typeface="Abadi MT Condensed Extra Bold"/>
              </a:rPr>
              <a:t> fauvisme</a:t>
            </a:r>
          </a:p>
        </p:txBody>
      </p:sp>
      <p:sp>
        <p:nvSpPr>
          <p:cNvPr id="6" name="Tekstvak 5"/>
          <p:cNvSpPr txBox="1"/>
          <p:nvPr/>
        </p:nvSpPr>
        <p:spPr>
          <a:xfrm>
            <a:off x="1949635" y="2997781"/>
            <a:ext cx="1678990" cy="523220"/>
          </a:xfrm>
          <a:prstGeom prst="rect">
            <a:avLst/>
          </a:prstGeom>
          <a:noFill/>
        </p:spPr>
        <p:txBody>
          <a:bodyPr wrap="none" rtlCol="0">
            <a:spAutoFit/>
          </a:bodyPr>
          <a:lstStyle/>
          <a:p>
            <a:r>
              <a:rPr lang="nl-NL" sz="2800" dirty="0" err="1">
                <a:solidFill>
                  <a:srgbClr val="008000"/>
                </a:solidFill>
                <a:latin typeface="Abadi MT Condensed Extra Bold"/>
                <a:cs typeface="Abadi MT Condensed Extra Bold"/>
              </a:rPr>
              <a:t>le</a:t>
            </a:r>
            <a:r>
              <a:rPr lang="nl-NL" sz="2800" dirty="0">
                <a:solidFill>
                  <a:srgbClr val="008000"/>
                </a:solidFill>
                <a:latin typeface="Abadi MT Condensed Extra Bold"/>
                <a:cs typeface="Abadi MT Condensed Extra Bold"/>
              </a:rPr>
              <a:t> </a:t>
            </a:r>
            <a:r>
              <a:rPr lang="nl-NL" sz="2800" dirty="0" err="1">
                <a:solidFill>
                  <a:srgbClr val="008000"/>
                </a:solidFill>
                <a:latin typeface="Abadi MT Condensed Extra Bold"/>
                <a:cs typeface="Abadi MT Condensed Extra Bold"/>
              </a:rPr>
              <a:t>cubisme</a:t>
            </a:r>
            <a:endParaRPr lang="nl-NL" sz="2800" dirty="0">
              <a:solidFill>
                <a:srgbClr val="008000"/>
              </a:solidFill>
              <a:latin typeface="Abadi MT Condensed Extra Bold"/>
              <a:cs typeface="Abadi MT Condensed Extra Bold"/>
            </a:endParaRPr>
          </a:p>
        </p:txBody>
      </p:sp>
      <p:sp>
        <p:nvSpPr>
          <p:cNvPr id="7" name="Tekstvak 6"/>
          <p:cNvSpPr txBox="1"/>
          <p:nvPr/>
        </p:nvSpPr>
        <p:spPr>
          <a:xfrm>
            <a:off x="4903171" y="2695990"/>
            <a:ext cx="1880618" cy="523220"/>
          </a:xfrm>
          <a:prstGeom prst="rect">
            <a:avLst/>
          </a:prstGeom>
          <a:noFill/>
        </p:spPr>
        <p:txBody>
          <a:bodyPr wrap="none" rtlCol="0">
            <a:spAutoFit/>
          </a:bodyPr>
          <a:lstStyle/>
          <a:p>
            <a:r>
              <a:rPr lang="nl-NL" sz="2800" dirty="0" err="1">
                <a:solidFill>
                  <a:srgbClr val="660066"/>
                </a:solidFill>
                <a:latin typeface="Abadi MT Condensed Extra Bold"/>
                <a:cs typeface="Abadi MT Condensed Extra Bold"/>
              </a:rPr>
              <a:t>le</a:t>
            </a:r>
            <a:r>
              <a:rPr lang="nl-NL" sz="2800" dirty="0">
                <a:solidFill>
                  <a:srgbClr val="660066"/>
                </a:solidFill>
                <a:latin typeface="Abadi MT Condensed Extra Bold"/>
                <a:cs typeface="Abadi MT Condensed Extra Bold"/>
              </a:rPr>
              <a:t> futurisme</a:t>
            </a:r>
          </a:p>
        </p:txBody>
      </p:sp>
      <p:sp>
        <p:nvSpPr>
          <p:cNvPr id="8" name="Tekstvak 7"/>
          <p:cNvSpPr txBox="1"/>
          <p:nvPr/>
        </p:nvSpPr>
        <p:spPr>
          <a:xfrm>
            <a:off x="6176083" y="4627395"/>
            <a:ext cx="1873430" cy="523220"/>
          </a:xfrm>
          <a:prstGeom prst="rect">
            <a:avLst/>
          </a:prstGeom>
          <a:noFill/>
        </p:spPr>
        <p:txBody>
          <a:bodyPr wrap="none" rtlCol="0">
            <a:spAutoFit/>
          </a:bodyPr>
          <a:lstStyle/>
          <a:p>
            <a:r>
              <a:rPr lang="nl-NL" sz="2800" dirty="0" err="1">
                <a:solidFill>
                  <a:srgbClr val="FF0000"/>
                </a:solidFill>
                <a:latin typeface="Abadi MT Condensed Extra Bold"/>
                <a:cs typeface="Abadi MT Condensed Extra Bold"/>
              </a:rPr>
              <a:t>le</a:t>
            </a:r>
            <a:r>
              <a:rPr lang="nl-NL" sz="2800" dirty="0">
                <a:solidFill>
                  <a:srgbClr val="FF0000"/>
                </a:solidFill>
                <a:latin typeface="Abadi MT Condensed Extra Bold"/>
                <a:cs typeface="Abadi MT Condensed Extra Bold"/>
              </a:rPr>
              <a:t> dadaïsme</a:t>
            </a:r>
          </a:p>
        </p:txBody>
      </p:sp>
      <p:sp>
        <p:nvSpPr>
          <p:cNvPr id="9" name="Tekstvak 8"/>
          <p:cNvSpPr txBox="1"/>
          <p:nvPr/>
        </p:nvSpPr>
        <p:spPr>
          <a:xfrm>
            <a:off x="566546" y="4639265"/>
            <a:ext cx="2627868" cy="523220"/>
          </a:xfrm>
          <a:prstGeom prst="rect">
            <a:avLst/>
          </a:prstGeom>
          <a:noFill/>
        </p:spPr>
        <p:txBody>
          <a:bodyPr wrap="none" rtlCol="0">
            <a:spAutoFit/>
          </a:bodyPr>
          <a:lstStyle/>
          <a:p>
            <a:r>
              <a:rPr lang="nl-NL" sz="2800" dirty="0">
                <a:solidFill>
                  <a:srgbClr val="660066"/>
                </a:solidFill>
                <a:latin typeface="Abadi MT Condensed Extra Bold"/>
                <a:cs typeface="Abadi MT Condensed Extra Bold"/>
              </a:rPr>
              <a:t>les </a:t>
            </a:r>
            <a:r>
              <a:rPr lang="nl-NL" sz="2800" dirty="0" err="1">
                <a:solidFill>
                  <a:srgbClr val="660066"/>
                </a:solidFill>
                <a:latin typeface="Abadi MT Condensed Extra Bold"/>
                <a:cs typeface="Abadi MT Condensed Extra Bold"/>
              </a:rPr>
              <a:t>ballets</a:t>
            </a:r>
            <a:r>
              <a:rPr lang="nl-NL" sz="2800" dirty="0">
                <a:solidFill>
                  <a:srgbClr val="660066"/>
                </a:solidFill>
                <a:latin typeface="Abadi MT Condensed Extra Bold"/>
                <a:cs typeface="Abadi MT Condensed Extra Bold"/>
              </a:rPr>
              <a:t> </a:t>
            </a:r>
            <a:r>
              <a:rPr lang="nl-NL" sz="2800" dirty="0" err="1">
                <a:solidFill>
                  <a:srgbClr val="660066"/>
                </a:solidFill>
                <a:latin typeface="Abadi MT Condensed Extra Bold"/>
                <a:cs typeface="Abadi MT Condensed Extra Bold"/>
              </a:rPr>
              <a:t>russes</a:t>
            </a:r>
            <a:endParaRPr lang="nl-NL" sz="2800" dirty="0">
              <a:solidFill>
                <a:srgbClr val="660066"/>
              </a:solidFill>
              <a:latin typeface="Abadi MT Condensed Extra Bold"/>
              <a:cs typeface="Abadi MT Condensed Extra Bold"/>
            </a:endParaRPr>
          </a:p>
        </p:txBody>
      </p:sp>
      <p:sp>
        <p:nvSpPr>
          <p:cNvPr id="10" name="Tekstvak 9"/>
          <p:cNvSpPr txBox="1"/>
          <p:nvPr/>
        </p:nvSpPr>
        <p:spPr>
          <a:xfrm>
            <a:off x="3628625" y="3854435"/>
            <a:ext cx="2181657" cy="523220"/>
          </a:xfrm>
          <a:prstGeom prst="rect">
            <a:avLst/>
          </a:prstGeom>
          <a:noFill/>
        </p:spPr>
        <p:txBody>
          <a:bodyPr wrap="none" rtlCol="0">
            <a:spAutoFit/>
          </a:bodyPr>
          <a:lstStyle/>
          <a:p>
            <a:r>
              <a:rPr lang="nl-NL" sz="2800" dirty="0" err="1">
                <a:solidFill>
                  <a:srgbClr val="0000FF"/>
                </a:solidFill>
                <a:latin typeface="Abadi MT Condensed Extra Bold"/>
                <a:cs typeface="Abadi MT Condensed Extra Bold"/>
              </a:rPr>
              <a:t>le</a:t>
            </a:r>
            <a:r>
              <a:rPr lang="nl-NL" sz="2800" dirty="0">
                <a:solidFill>
                  <a:srgbClr val="0000FF"/>
                </a:solidFill>
                <a:latin typeface="Abadi MT Condensed Extra Bold"/>
                <a:cs typeface="Abadi MT Condensed Extra Bold"/>
              </a:rPr>
              <a:t> </a:t>
            </a:r>
            <a:r>
              <a:rPr lang="nl-NL" sz="2800" dirty="0" err="1">
                <a:solidFill>
                  <a:srgbClr val="0000FF"/>
                </a:solidFill>
                <a:latin typeface="Abadi MT Condensed Extra Bold"/>
                <a:cs typeface="Abadi MT Condensed Extra Bold"/>
              </a:rPr>
              <a:t>surréalisme</a:t>
            </a:r>
            <a:endParaRPr lang="nl-NL" sz="2800" dirty="0">
              <a:solidFill>
                <a:srgbClr val="0000FF"/>
              </a:solidFill>
              <a:latin typeface="Abadi MT Condensed Extra Bold"/>
              <a:cs typeface="Abadi MT Condensed Extra Bold"/>
            </a:endParaRPr>
          </a:p>
        </p:txBody>
      </p:sp>
      <p:sp>
        <p:nvSpPr>
          <p:cNvPr id="12" name="Tekstvak 11"/>
          <p:cNvSpPr txBox="1"/>
          <p:nvPr/>
        </p:nvSpPr>
        <p:spPr>
          <a:xfrm>
            <a:off x="3421261" y="5288833"/>
            <a:ext cx="2555808" cy="523220"/>
          </a:xfrm>
          <a:prstGeom prst="rect">
            <a:avLst/>
          </a:prstGeom>
          <a:noFill/>
        </p:spPr>
        <p:txBody>
          <a:bodyPr wrap="none" rtlCol="0">
            <a:spAutoFit/>
          </a:bodyPr>
          <a:lstStyle/>
          <a:p>
            <a:r>
              <a:rPr lang="nl-NL" sz="2800" dirty="0" err="1">
                <a:solidFill>
                  <a:srgbClr val="008000"/>
                </a:solidFill>
                <a:latin typeface="Abadi MT Condensed Extra Bold"/>
                <a:cs typeface="Abadi MT Condensed Extra Bold"/>
              </a:rPr>
              <a:t>l’expressionisme</a:t>
            </a:r>
            <a:endParaRPr lang="nl-NL" sz="2800" dirty="0">
              <a:solidFill>
                <a:srgbClr val="008000"/>
              </a:solidFill>
              <a:latin typeface="Abadi MT Condensed Extra Bold"/>
              <a:cs typeface="Abadi MT Condensed Extra Bold"/>
            </a:endParaRPr>
          </a:p>
        </p:txBody>
      </p:sp>
    </p:spTree>
    <p:extLst>
      <p:ext uri="{BB962C8B-B14F-4D97-AF65-F5344CB8AC3E}">
        <p14:creationId xmlns:p14="http://schemas.microsoft.com/office/powerpoint/2010/main" val="362542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 </a:t>
            </a:r>
            <a:r>
              <a:rPr lang="nl-NL" dirty="0" err="1"/>
              <a:t>méthodes</a:t>
            </a:r>
            <a:r>
              <a:rPr lang="nl-NL" dirty="0"/>
              <a:t> </a:t>
            </a:r>
            <a:r>
              <a:rPr lang="nl-NL" dirty="0" err="1"/>
              <a:t>surréalistes</a:t>
            </a:r>
            <a:endParaRPr lang="nl-NL" dirty="0"/>
          </a:p>
        </p:txBody>
      </p:sp>
      <p:sp>
        <p:nvSpPr>
          <p:cNvPr id="3" name="Tijdelijke aanduiding voor inhoud 2"/>
          <p:cNvSpPr>
            <a:spLocks noGrp="1"/>
          </p:cNvSpPr>
          <p:nvPr>
            <p:ph idx="1"/>
          </p:nvPr>
        </p:nvSpPr>
        <p:spPr>
          <a:xfrm>
            <a:off x="914400" y="2397241"/>
            <a:ext cx="7313613" cy="4056062"/>
          </a:xfrm>
        </p:spPr>
        <p:txBody>
          <a:bodyPr/>
          <a:lstStyle/>
          <a:p>
            <a:r>
              <a:rPr lang="nl-NL" dirty="0" err="1"/>
              <a:t>L’écriture</a:t>
            </a:r>
            <a:r>
              <a:rPr lang="nl-NL" dirty="0"/>
              <a:t> </a:t>
            </a:r>
            <a:r>
              <a:rPr lang="nl-NL" dirty="0" err="1"/>
              <a:t>automatique</a:t>
            </a:r>
            <a:endParaRPr lang="nl-NL" dirty="0"/>
          </a:p>
          <a:p>
            <a:r>
              <a:rPr lang="nl-NL" dirty="0"/>
              <a:t>La </a:t>
            </a:r>
            <a:r>
              <a:rPr lang="nl-NL" dirty="0" err="1"/>
              <a:t>création</a:t>
            </a:r>
            <a:r>
              <a:rPr lang="nl-NL" dirty="0"/>
              <a:t> </a:t>
            </a:r>
            <a:r>
              <a:rPr lang="nl-NL" dirty="0" err="1"/>
              <a:t>d’images</a:t>
            </a:r>
            <a:endParaRPr lang="nl-NL" dirty="0"/>
          </a:p>
          <a:p>
            <a:r>
              <a:rPr lang="nl-NL" dirty="0"/>
              <a:t>Le collage</a:t>
            </a:r>
          </a:p>
        </p:txBody>
      </p:sp>
    </p:spTree>
    <p:extLst>
      <p:ext uri="{BB962C8B-B14F-4D97-AF65-F5344CB8AC3E}">
        <p14:creationId xmlns:p14="http://schemas.microsoft.com/office/powerpoint/2010/main" val="88286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4" name="Afbeelding 3" descr="breton105-eprj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79391" y="0"/>
            <a:ext cx="4795242" cy="6858000"/>
          </a:xfrm>
          <a:prstGeom prst="rect">
            <a:avLst/>
          </a:prstGeom>
        </p:spPr>
      </p:pic>
    </p:spTree>
    <p:extLst>
      <p:ext uri="{BB962C8B-B14F-4D97-AF65-F5344CB8AC3E}">
        <p14:creationId xmlns:p14="http://schemas.microsoft.com/office/powerpoint/2010/main" val="1078859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a:srcRect l="14394" t="8649" r="16159"/>
          <a:stretch/>
        </p:blipFill>
        <p:spPr>
          <a:xfrm>
            <a:off x="5613531" y="931930"/>
            <a:ext cx="2469518" cy="3248422"/>
          </a:xfrm>
          <a:prstGeom prst="rect">
            <a:avLst/>
          </a:prstGeom>
        </p:spPr>
      </p:pic>
      <p:pic>
        <p:nvPicPr>
          <p:cNvPr id="3" name="Afbeelding 2"/>
          <p:cNvPicPr>
            <a:picLocks noChangeAspect="1"/>
          </p:cNvPicPr>
          <p:nvPr/>
        </p:nvPicPr>
        <p:blipFill rotWithShape="1">
          <a:blip r:embed="rId4"/>
          <a:srcRect l="8710" t="19125" r="7450" b="17781"/>
          <a:stretch/>
        </p:blipFill>
        <p:spPr>
          <a:xfrm>
            <a:off x="1060951" y="2860242"/>
            <a:ext cx="2981351" cy="2243643"/>
          </a:xfrm>
          <a:prstGeom prst="rect">
            <a:avLst/>
          </a:prstGeom>
        </p:spPr>
      </p:pic>
      <p:sp>
        <p:nvSpPr>
          <p:cNvPr id="5" name="Actieknop: Film 4">
            <a:hlinkClick r:id="rId5" highlightClick="1"/>
          </p:cNvPr>
          <p:cNvSpPr/>
          <p:nvPr/>
        </p:nvSpPr>
        <p:spPr>
          <a:xfrm>
            <a:off x="7049764" y="4908509"/>
            <a:ext cx="827705" cy="684908"/>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Titel 6"/>
          <p:cNvSpPr>
            <a:spLocks noGrp="1"/>
          </p:cNvSpPr>
          <p:nvPr>
            <p:ph type="title"/>
          </p:nvPr>
        </p:nvSpPr>
        <p:spPr>
          <a:xfrm>
            <a:off x="-156977" y="132245"/>
            <a:ext cx="9300977" cy="723890"/>
          </a:xfrm>
        </p:spPr>
        <p:txBody>
          <a:bodyPr/>
          <a:lstStyle/>
          <a:p>
            <a:r>
              <a:rPr lang="nl-NL" dirty="0"/>
              <a:t>Le </a:t>
            </a:r>
            <a:r>
              <a:rPr lang="nl-NL" dirty="0" err="1"/>
              <a:t>surréalisme</a:t>
            </a:r>
            <a:r>
              <a:rPr lang="nl-NL" dirty="0"/>
              <a:t> en </a:t>
            </a:r>
            <a:r>
              <a:rPr lang="nl-NL" dirty="0" err="1"/>
              <a:t>peinture</a:t>
            </a:r>
            <a:endParaRPr lang="nl-NL" dirty="0"/>
          </a:p>
        </p:txBody>
      </p:sp>
      <p:sp>
        <p:nvSpPr>
          <p:cNvPr id="8" name="Tekstvak 7">
            <a:extLst>
              <a:ext uri="{FF2B5EF4-FFF2-40B4-BE49-F238E27FC236}">
                <a16:creationId xmlns:a16="http://schemas.microsoft.com/office/drawing/2014/main" id="{01083C95-008A-4704-AD70-25C6DF9BC22A}"/>
              </a:ext>
            </a:extLst>
          </p:cNvPr>
          <p:cNvSpPr txBox="1"/>
          <p:nvPr/>
        </p:nvSpPr>
        <p:spPr>
          <a:xfrm>
            <a:off x="5613531" y="4443312"/>
            <a:ext cx="3220753" cy="369332"/>
          </a:xfrm>
          <a:prstGeom prst="rect">
            <a:avLst/>
          </a:prstGeom>
          <a:noFill/>
        </p:spPr>
        <p:txBody>
          <a:bodyPr wrap="none" rtlCol="0">
            <a:spAutoFit/>
          </a:bodyPr>
          <a:lstStyle/>
          <a:p>
            <a:r>
              <a:rPr lang="nl-NL" dirty="0"/>
              <a:t>René </a:t>
            </a:r>
            <a:r>
              <a:rPr lang="nl-NL" dirty="0" err="1"/>
              <a:t>Magritte</a:t>
            </a:r>
            <a:r>
              <a:rPr lang="nl-NL" dirty="0"/>
              <a:t>, </a:t>
            </a:r>
            <a:r>
              <a:rPr lang="nl-NL" dirty="0" err="1"/>
              <a:t>le</a:t>
            </a:r>
            <a:r>
              <a:rPr lang="nl-NL" dirty="0"/>
              <a:t> </a:t>
            </a:r>
            <a:r>
              <a:rPr lang="nl-NL" dirty="0" err="1"/>
              <a:t>fils</a:t>
            </a:r>
            <a:r>
              <a:rPr lang="nl-NL" dirty="0"/>
              <a:t> de </a:t>
            </a:r>
            <a:r>
              <a:rPr lang="nl-NL" dirty="0" err="1"/>
              <a:t>l’homme</a:t>
            </a:r>
            <a:endParaRPr lang="nl-NL" dirty="0"/>
          </a:p>
        </p:txBody>
      </p:sp>
      <p:sp>
        <p:nvSpPr>
          <p:cNvPr id="6" name="Tekstvak 5">
            <a:extLst>
              <a:ext uri="{FF2B5EF4-FFF2-40B4-BE49-F238E27FC236}">
                <a16:creationId xmlns:a16="http://schemas.microsoft.com/office/drawing/2014/main" id="{60858964-3B62-42AA-AC2E-95CA6D23B553}"/>
              </a:ext>
            </a:extLst>
          </p:cNvPr>
          <p:cNvSpPr txBox="1"/>
          <p:nvPr/>
        </p:nvSpPr>
        <p:spPr>
          <a:xfrm>
            <a:off x="1060951" y="5737123"/>
            <a:ext cx="3216330" cy="369332"/>
          </a:xfrm>
          <a:prstGeom prst="rect">
            <a:avLst/>
          </a:prstGeom>
          <a:noFill/>
        </p:spPr>
        <p:txBody>
          <a:bodyPr wrap="none" rtlCol="0">
            <a:spAutoFit/>
          </a:bodyPr>
          <a:lstStyle/>
          <a:p>
            <a:r>
              <a:rPr lang="nl-NL" dirty="0"/>
              <a:t>Salvador Dali, les </a:t>
            </a:r>
            <a:r>
              <a:rPr lang="nl-NL" dirty="0" err="1"/>
              <a:t>montres</a:t>
            </a:r>
            <a:r>
              <a:rPr lang="nl-NL" dirty="0"/>
              <a:t> </a:t>
            </a:r>
            <a:r>
              <a:rPr lang="nl-NL" dirty="0" err="1"/>
              <a:t>molles</a:t>
            </a:r>
            <a:endParaRPr lang="nl-NL" dirty="0"/>
          </a:p>
        </p:txBody>
      </p:sp>
    </p:spTree>
    <p:extLst>
      <p:ext uri="{BB962C8B-B14F-4D97-AF65-F5344CB8AC3E}">
        <p14:creationId xmlns:p14="http://schemas.microsoft.com/office/powerpoint/2010/main" val="36204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1004379" y="853221"/>
            <a:ext cx="6973674" cy="4881572"/>
          </a:xfrm>
          <a:prstGeom prst="rect">
            <a:avLst/>
          </a:prstGeom>
        </p:spPr>
      </p:pic>
      <p:sp>
        <p:nvSpPr>
          <p:cNvPr id="2" name="Tekstvak 1">
            <a:extLst>
              <a:ext uri="{FF2B5EF4-FFF2-40B4-BE49-F238E27FC236}">
                <a16:creationId xmlns:a16="http://schemas.microsoft.com/office/drawing/2014/main" id="{5C1DDE61-0237-4936-AC99-95FD615A5959}"/>
              </a:ext>
            </a:extLst>
          </p:cNvPr>
          <p:cNvSpPr txBox="1"/>
          <p:nvPr/>
        </p:nvSpPr>
        <p:spPr>
          <a:xfrm>
            <a:off x="1238864" y="6046216"/>
            <a:ext cx="1475917" cy="369332"/>
          </a:xfrm>
          <a:prstGeom prst="rect">
            <a:avLst/>
          </a:prstGeom>
          <a:noFill/>
        </p:spPr>
        <p:txBody>
          <a:bodyPr wrap="none" rtlCol="0">
            <a:spAutoFit/>
          </a:bodyPr>
          <a:lstStyle/>
          <a:p>
            <a:r>
              <a:rPr lang="nl-NL" dirty="0"/>
              <a:t>René </a:t>
            </a:r>
            <a:r>
              <a:rPr lang="nl-NL" dirty="0" err="1"/>
              <a:t>Magritte</a:t>
            </a:r>
            <a:endParaRPr lang="nl-NL" dirty="0"/>
          </a:p>
        </p:txBody>
      </p:sp>
    </p:spTree>
    <p:extLst>
      <p:ext uri="{BB962C8B-B14F-4D97-AF65-F5344CB8AC3E}">
        <p14:creationId xmlns:p14="http://schemas.microsoft.com/office/powerpoint/2010/main" val="2326120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246397"/>
            <a:ext cx="7313613" cy="868362"/>
          </a:xfrm>
        </p:spPr>
        <p:txBody>
          <a:bodyPr/>
          <a:lstStyle/>
          <a:p>
            <a:r>
              <a:rPr lang="nl-NL" dirty="0"/>
              <a:t>Le </a:t>
            </a:r>
            <a:r>
              <a:rPr lang="nl-NL" dirty="0" err="1"/>
              <a:t>surréalisme</a:t>
            </a:r>
            <a:r>
              <a:rPr lang="nl-NL" dirty="0"/>
              <a:t> au </a:t>
            </a:r>
            <a:r>
              <a:rPr lang="nl-NL" dirty="0" err="1"/>
              <a:t>cinéma</a:t>
            </a:r>
            <a:endParaRPr lang="nl-NL" dirty="0"/>
          </a:p>
        </p:txBody>
      </p:sp>
      <p:pic>
        <p:nvPicPr>
          <p:cNvPr id="4" name="Tijdelijke aanduiding voor inhoud 3"/>
          <p:cNvPicPr>
            <a:picLocks noGrp="1" noChangeAspect="1"/>
          </p:cNvPicPr>
          <p:nvPr>
            <p:ph idx="1"/>
          </p:nvPr>
        </p:nvPicPr>
        <p:blipFill>
          <a:blip r:embed="rId3"/>
          <a:srcRect l="-79525" r="-79525"/>
          <a:stretch>
            <a:fillRect/>
          </a:stretch>
        </p:blipFill>
        <p:spPr/>
      </p:pic>
      <p:sp>
        <p:nvSpPr>
          <p:cNvPr id="5" name="Actieknop: Film 4">
            <a:hlinkClick r:id="rId4" highlightClick="1"/>
          </p:cNvPr>
          <p:cNvSpPr/>
          <p:nvPr/>
        </p:nvSpPr>
        <p:spPr>
          <a:xfrm>
            <a:off x="7306638" y="3824071"/>
            <a:ext cx="807209" cy="656370"/>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6" name="Actieknop: Film 5">
            <a:hlinkClick r:id="rId5" highlightClick="1"/>
          </p:cNvPr>
          <p:cNvSpPr/>
          <p:nvPr/>
        </p:nvSpPr>
        <p:spPr>
          <a:xfrm>
            <a:off x="7306638" y="4894241"/>
            <a:ext cx="807209" cy="599294"/>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3772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fr-FR" sz="3600" b="1" dirty="0"/>
              <a:t>La grande guerre: La der des ders</a:t>
            </a:r>
            <a:br>
              <a:rPr lang="fr-FR" sz="3600" b="1" dirty="0"/>
            </a:br>
            <a:r>
              <a:rPr lang="fr-FR" sz="2800" b="1" dirty="0"/>
              <a:t>1914-1918</a:t>
            </a:r>
          </a:p>
        </p:txBody>
      </p:sp>
      <p:sp>
        <p:nvSpPr>
          <p:cNvPr id="3" name="Tijdelijke aanduiding voor inhoud 2"/>
          <p:cNvSpPr>
            <a:spLocks noGrp="1"/>
          </p:cNvSpPr>
          <p:nvPr>
            <p:ph idx="1"/>
          </p:nvPr>
        </p:nvSpPr>
        <p:spPr/>
        <p:txBody>
          <a:bodyPr>
            <a:normAutofit/>
          </a:bodyPr>
          <a:lstStyle/>
          <a:p>
            <a:pPr marL="0" indent="0">
              <a:buNone/>
            </a:pPr>
            <a:r>
              <a:rPr lang="fr-FR" sz="2400" b="1" dirty="0"/>
              <a:t>Les causes de la guerre:</a:t>
            </a:r>
          </a:p>
          <a:p>
            <a:r>
              <a:rPr lang="fr-FR" sz="2400" dirty="0"/>
              <a:t>La question des Balkans : assassinat de François-Ferdinand d’Autriche à Sarajevo par des Serbes Bosniaques.</a:t>
            </a:r>
          </a:p>
          <a:p>
            <a:r>
              <a:rPr lang="fr-FR" sz="2400" dirty="0"/>
              <a:t>Jeu des alliances: </a:t>
            </a:r>
          </a:p>
          <a:p>
            <a:pPr lvl="1"/>
            <a:r>
              <a:rPr lang="fr-FR" sz="2000" dirty="0"/>
              <a:t>La triple entente: France/Angleterre/Russie</a:t>
            </a:r>
          </a:p>
          <a:p>
            <a:pPr lvl="1"/>
            <a:r>
              <a:rPr lang="fr-FR" sz="2000" dirty="0"/>
              <a:t>La triple alliance: Allemagne/l’Autriche-Hongrie/Italie</a:t>
            </a:r>
          </a:p>
          <a:p>
            <a:endParaRPr lang="fr-FR" sz="2400" dirty="0"/>
          </a:p>
        </p:txBody>
      </p:sp>
    </p:spTree>
    <p:extLst>
      <p:ext uri="{BB962C8B-B14F-4D97-AF65-F5344CB8AC3E}">
        <p14:creationId xmlns:p14="http://schemas.microsoft.com/office/powerpoint/2010/main" val="353879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66812"/>
            <a:ext cx="7620000" cy="4524375"/>
          </a:xfrm>
          <a:prstGeom prst="rect">
            <a:avLst/>
          </a:prstGeom>
        </p:spPr>
      </p:pic>
      <p:sp>
        <p:nvSpPr>
          <p:cNvPr id="5" name="Rechthoek 4"/>
          <p:cNvSpPr/>
          <p:nvPr/>
        </p:nvSpPr>
        <p:spPr>
          <a:xfrm>
            <a:off x="762000" y="6642556"/>
            <a:ext cx="4572000" cy="215444"/>
          </a:xfrm>
          <a:prstGeom prst="rect">
            <a:avLst/>
          </a:prstGeom>
        </p:spPr>
        <p:txBody>
          <a:bodyPr>
            <a:spAutoFit/>
          </a:bodyPr>
          <a:lstStyle/>
          <a:p>
            <a:r>
              <a:rPr lang="fr-FR" sz="800" dirty="0"/>
              <a:t>https://upload.wikimedia.org/wikipedia/commons/8/8f/Alliances_militaires_en_Europe_1914-1918-fr.svg</a:t>
            </a:r>
          </a:p>
        </p:txBody>
      </p:sp>
    </p:spTree>
    <p:extLst>
      <p:ext uri="{BB962C8B-B14F-4D97-AF65-F5344CB8AC3E}">
        <p14:creationId xmlns:p14="http://schemas.microsoft.com/office/powerpoint/2010/main" val="3352404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462934" y="930420"/>
            <a:ext cx="8229600" cy="4525962"/>
          </a:xfrm>
        </p:spPr>
        <p:txBody>
          <a:bodyPr/>
          <a:lstStyle/>
          <a:p>
            <a:r>
              <a:rPr lang="fr-FR" dirty="0"/>
              <a:t>Nouvelle forme de guerre: la guerre de position/tranchées</a:t>
            </a:r>
          </a:p>
          <a:p>
            <a:r>
              <a:rPr lang="fr-FR" dirty="0"/>
              <a:t>Nouvelles armes: tanks, avions, armes chimiques</a:t>
            </a:r>
          </a:p>
          <a:p>
            <a:pPr marL="0" indent="0">
              <a:buNone/>
            </a:pPr>
            <a:endParaRPr lang="fr-FR" dirty="0"/>
          </a:p>
          <a:p>
            <a:endParaRPr lang="nl-NL" dirty="0"/>
          </a:p>
        </p:txBody>
      </p:sp>
      <p:pic>
        <p:nvPicPr>
          <p:cNvPr id="2" name="Afbeelding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23505" y="2275584"/>
            <a:ext cx="4599709" cy="3340539"/>
          </a:xfrm>
          <a:prstGeom prst="rect">
            <a:avLst/>
          </a:prstGeom>
        </p:spPr>
      </p:pic>
      <p:sp>
        <p:nvSpPr>
          <p:cNvPr id="5" name="Rechthoek 4"/>
          <p:cNvSpPr/>
          <p:nvPr/>
        </p:nvSpPr>
        <p:spPr>
          <a:xfrm>
            <a:off x="4577734" y="5684786"/>
            <a:ext cx="4572000" cy="215444"/>
          </a:xfrm>
          <a:prstGeom prst="rect">
            <a:avLst/>
          </a:prstGeom>
        </p:spPr>
        <p:txBody>
          <a:bodyPr>
            <a:spAutoFit/>
          </a:bodyPr>
          <a:lstStyle/>
          <a:p>
            <a:r>
              <a:rPr lang="fr-FR" sz="800" dirty="0"/>
              <a:t>https://upload.wikimedia.org/wikipedia/commons/e/e9/Mangin-dans_les_tranch%C3%A9es_en_1915.jpg</a:t>
            </a:r>
          </a:p>
        </p:txBody>
      </p:sp>
      <p:pic>
        <p:nvPicPr>
          <p:cNvPr id="6" name="Afbeelding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5225" y="3545286"/>
            <a:ext cx="3657600" cy="1911096"/>
          </a:xfrm>
          <a:prstGeom prst="rect">
            <a:avLst/>
          </a:prstGeom>
        </p:spPr>
      </p:pic>
      <p:sp>
        <p:nvSpPr>
          <p:cNvPr id="7" name="Rechthoek 6"/>
          <p:cNvSpPr/>
          <p:nvPr/>
        </p:nvSpPr>
        <p:spPr>
          <a:xfrm>
            <a:off x="435225" y="5742621"/>
            <a:ext cx="4572000" cy="215444"/>
          </a:xfrm>
          <a:prstGeom prst="rect">
            <a:avLst/>
          </a:prstGeom>
        </p:spPr>
        <p:txBody>
          <a:bodyPr>
            <a:spAutoFit/>
          </a:bodyPr>
          <a:lstStyle/>
          <a:p>
            <a:r>
              <a:rPr lang="fr-FR" sz="800" dirty="0"/>
              <a:t>https://upload.wikimedia.org/wikipedia/commons/c/cd/St._Chamond.jpg</a:t>
            </a:r>
          </a:p>
        </p:txBody>
      </p:sp>
    </p:spTree>
    <p:extLst>
      <p:ext uri="{BB962C8B-B14F-4D97-AF65-F5344CB8AC3E}">
        <p14:creationId xmlns:p14="http://schemas.microsoft.com/office/powerpoint/2010/main" val="234933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914400" y="693738"/>
            <a:ext cx="8229600" cy="4525962"/>
          </a:xfrm>
        </p:spPr>
        <p:txBody>
          <a:bodyPr/>
          <a:lstStyle/>
          <a:p>
            <a:pPr marL="0" indent="0">
              <a:buNone/>
            </a:pPr>
            <a:r>
              <a:rPr lang="fr-FR" b="1" dirty="0"/>
              <a:t>Fin de la guerre</a:t>
            </a:r>
          </a:p>
          <a:p>
            <a:r>
              <a:rPr lang="fr-FR" dirty="0"/>
              <a:t>Traité de Versailles (1919)</a:t>
            </a:r>
          </a:p>
          <a:p>
            <a:pPr marL="0" indent="0">
              <a:buNone/>
            </a:pPr>
            <a:r>
              <a:rPr lang="fr-FR" b="1" dirty="0"/>
              <a:t>Les conséquences </a:t>
            </a:r>
          </a:p>
          <a:p>
            <a:r>
              <a:rPr lang="fr-FR" dirty="0"/>
              <a:t>1 300 000 morts français (au total 10 millions).</a:t>
            </a:r>
          </a:p>
          <a:p>
            <a:r>
              <a:rPr lang="fr-FR" dirty="0"/>
              <a:t>Le nord-est de la France est dévasté. </a:t>
            </a:r>
          </a:p>
          <a:p>
            <a:r>
              <a:rPr lang="fr-FR" dirty="0"/>
              <a:t>L’Alsace et la Lorraine reviennent à la France</a:t>
            </a:r>
          </a:p>
          <a:p>
            <a:r>
              <a:rPr lang="fr-FR" dirty="0"/>
              <a:t>Création de la SDN (société des Nations)</a:t>
            </a:r>
          </a:p>
          <a:p>
            <a:endParaRPr lang="nl-NL" dirty="0"/>
          </a:p>
        </p:txBody>
      </p:sp>
    </p:spTree>
    <p:extLst>
      <p:ext uri="{BB962C8B-B14F-4D97-AF65-F5344CB8AC3E}">
        <p14:creationId xmlns:p14="http://schemas.microsoft.com/office/powerpoint/2010/main" val="284359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286942"/>
            <a:ext cx="7313613" cy="868362"/>
          </a:xfrm>
        </p:spPr>
        <p:txBody>
          <a:bodyPr>
            <a:normAutofit fontScale="90000"/>
          </a:bodyPr>
          <a:lstStyle/>
          <a:p>
            <a:r>
              <a:rPr lang="fr-FR" sz="3600" b="1" dirty="0"/>
              <a:t>L’entre-guerre</a:t>
            </a:r>
            <a:br>
              <a:rPr lang="fr-FR" sz="3600" b="1" dirty="0"/>
            </a:br>
            <a:r>
              <a:rPr lang="fr-FR" sz="3200" b="1" dirty="0"/>
              <a:t>1919-1939</a:t>
            </a:r>
          </a:p>
        </p:txBody>
      </p:sp>
      <p:sp>
        <p:nvSpPr>
          <p:cNvPr id="3" name="Tijdelijke aanduiding voor inhoud 2"/>
          <p:cNvSpPr>
            <a:spLocks noGrp="1"/>
          </p:cNvSpPr>
          <p:nvPr>
            <p:ph idx="1"/>
          </p:nvPr>
        </p:nvSpPr>
        <p:spPr>
          <a:xfrm>
            <a:off x="914400" y="1186333"/>
            <a:ext cx="7313613" cy="4056062"/>
          </a:xfrm>
        </p:spPr>
        <p:txBody>
          <a:bodyPr>
            <a:normAutofit/>
          </a:bodyPr>
          <a:lstStyle/>
          <a:p>
            <a:pPr marL="0" indent="0">
              <a:buNone/>
            </a:pPr>
            <a:r>
              <a:rPr lang="fr-FR" b="1" dirty="0"/>
              <a:t>Les années 20 « Les années folles » </a:t>
            </a:r>
            <a:r>
              <a:rPr lang="fr-FR" dirty="0"/>
              <a:t>retour à l’optimisme</a:t>
            </a:r>
          </a:p>
          <a:p>
            <a:r>
              <a:rPr lang="fr-FR" dirty="0"/>
              <a:t>Inégalités sociales s’accentuent -&gt; tensions sociales : grèves</a:t>
            </a:r>
          </a:p>
          <a:p>
            <a:r>
              <a:rPr lang="fr-FR" dirty="0"/>
              <a:t>1920 création du PCF (parti communiste français)</a:t>
            </a:r>
          </a:p>
          <a:p>
            <a:r>
              <a:rPr lang="fr-FR" dirty="0"/>
              <a:t>Peur du Bolchevisme/communisme</a:t>
            </a:r>
          </a:p>
        </p:txBody>
      </p:sp>
      <p:pic>
        <p:nvPicPr>
          <p:cNvPr id="4" name="Afbeelding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07753" y="3588327"/>
            <a:ext cx="2332787" cy="3110383"/>
          </a:xfrm>
          <a:prstGeom prst="rect">
            <a:avLst/>
          </a:prstGeom>
        </p:spPr>
      </p:pic>
      <p:sp>
        <p:nvSpPr>
          <p:cNvPr id="5" name="Rechthoek 4"/>
          <p:cNvSpPr/>
          <p:nvPr/>
        </p:nvSpPr>
        <p:spPr>
          <a:xfrm>
            <a:off x="3034146" y="6483266"/>
            <a:ext cx="4572000" cy="215444"/>
          </a:xfrm>
          <a:prstGeom prst="rect">
            <a:avLst/>
          </a:prstGeom>
        </p:spPr>
        <p:txBody>
          <a:bodyPr>
            <a:spAutoFit/>
          </a:bodyPr>
          <a:lstStyle/>
          <a:p>
            <a:r>
              <a:rPr lang="fr-FR" sz="800" dirty="0"/>
              <a:t>https://upload.wikimedia.org/wikipedia/commons/4/41/Baker_Charleston.jpg</a:t>
            </a:r>
          </a:p>
        </p:txBody>
      </p:sp>
      <p:sp>
        <p:nvSpPr>
          <p:cNvPr id="7" name="Actieknop: Video 6">
            <a:hlinkClick r:id="rId4" highlightClick="1"/>
            <a:extLst>
              <a:ext uri="{FF2B5EF4-FFF2-40B4-BE49-F238E27FC236}">
                <a16:creationId xmlns:a16="http://schemas.microsoft.com/office/drawing/2014/main" id="{3757210D-2AA5-48F0-AF64-F664A205AD20}"/>
              </a:ext>
            </a:extLst>
          </p:cNvPr>
          <p:cNvSpPr/>
          <p:nvPr/>
        </p:nvSpPr>
        <p:spPr>
          <a:xfrm>
            <a:off x="2580968" y="5242395"/>
            <a:ext cx="1042416" cy="1042416"/>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3278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430306" y="383988"/>
            <a:ext cx="7799294" cy="6016625"/>
          </a:xfrm>
        </p:spPr>
        <p:txBody>
          <a:bodyPr>
            <a:normAutofit/>
          </a:bodyPr>
          <a:lstStyle/>
          <a:p>
            <a:pPr marL="0" indent="0">
              <a:buNone/>
            </a:pPr>
            <a:r>
              <a:rPr lang="nl-NL" b="1" dirty="0"/>
              <a:t>Les </a:t>
            </a:r>
            <a:r>
              <a:rPr lang="nl-NL" b="1" dirty="0" err="1"/>
              <a:t>années</a:t>
            </a:r>
            <a:r>
              <a:rPr lang="nl-NL" b="1" dirty="0"/>
              <a:t> 30</a:t>
            </a:r>
            <a:endParaRPr lang="fr-FR" b="1" dirty="0"/>
          </a:p>
          <a:p>
            <a:r>
              <a:rPr lang="fr-FR" dirty="0"/>
              <a:t>Crise économique de 1929 touche l’Europe à partir de 1931</a:t>
            </a:r>
          </a:p>
          <a:p>
            <a:r>
              <a:rPr lang="fr-FR" dirty="0"/>
              <a:t>1935: création du Front Populaire</a:t>
            </a:r>
          </a:p>
          <a:p>
            <a:r>
              <a:rPr lang="fr-FR" dirty="0"/>
              <a:t>1936: victoire du socialiste Léon Blum.</a:t>
            </a:r>
          </a:p>
          <a:p>
            <a:pPr lvl="1"/>
            <a:r>
              <a:rPr lang="fr-FR" dirty="0"/>
              <a:t>Semaine de 40 heures</a:t>
            </a:r>
          </a:p>
          <a:p>
            <a:pPr lvl="1"/>
            <a:r>
              <a:rPr lang="fr-FR" dirty="0"/>
              <a:t>Congés payés (15 jours)</a:t>
            </a:r>
          </a:p>
          <a:p>
            <a:pPr lvl="1"/>
            <a:r>
              <a:rPr lang="fr-FR" dirty="0"/>
              <a:t>Augmentations de salaires</a:t>
            </a:r>
          </a:p>
          <a:p>
            <a:pPr lvl="1"/>
            <a:r>
              <a:rPr lang="fr-FR" dirty="0"/>
              <a:t>Droit syndical dans l’entreprise</a:t>
            </a:r>
          </a:p>
          <a:p>
            <a:r>
              <a:rPr lang="fr-FR" dirty="0"/>
              <a:t>Les problèmes financiers augmentent ainsi que les prix =&gt; échec économique</a:t>
            </a:r>
          </a:p>
          <a:p>
            <a:r>
              <a:rPr lang="fr-FR" dirty="0"/>
              <a:t>Création de mouvements fascistes </a:t>
            </a:r>
          </a:p>
          <a:p>
            <a:endParaRPr lang="fr-FR" dirty="0"/>
          </a:p>
          <a:p>
            <a:endParaRPr lang="nl-NL" dirty="0"/>
          </a:p>
        </p:txBody>
      </p:sp>
      <p:pic>
        <p:nvPicPr>
          <p:cNvPr id="5" name="Afbeelding 4"/>
          <p:cNvPicPr>
            <a:picLocks noChangeAspect="1"/>
          </p:cNvPicPr>
          <p:nvPr/>
        </p:nvPicPr>
        <p:blipFill>
          <a:blip r:embed="rId3"/>
          <a:stretch>
            <a:fillRect/>
          </a:stretch>
        </p:blipFill>
        <p:spPr>
          <a:xfrm>
            <a:off x="6594147" y="1969038"/>
            <a:ext cx="2410293" cy="2423573"/>
          </a:xfrm>
          <a:prstGeom prst="rect">
            <a:avLst/>
          </a:prstGeom>
        </p:spPr>
      </p:pic>
    </p:spTree>
    <p:extLst>
      <p:ext uri="{BB962C8B-B14F-4D97-AF65-F5344CB8AC3E}">
        <p14:creationId xmlns:p14="http://schemas.microsoft.com/office/powerpoint/2010/main" val="148683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 avant-gardes</a:t>
            </a:r>
          </a:p>
        </p:txBody>
      </p:sp>
      <p:sp>
        <p:nvSpPr>
          <p:cNvPr id="3" name="Tijdelijke aanduiding voor inhoud 2"/>
          <p:cNvSpPr>
            <a:spLocks noGrp="1"/>
          </p:cNvSpPr>
          <p:nvPr>
            <p:ph idx="1"/>
          </p:nvPr>
        </p:nvSpPr>
        <p:spPr>
          <a:xfrm>
            <a:off x="176982" y="1735137"/>
            <a:ext cx="8251840" cy="4808781"/>
          </a:xfrm>
        </p:spPr>
        <p:txBody>
          <a:bodyPr>
            <a:normAutofit/>
          </a:bodyPr>
          <a:lstStyle/>
          <a:p>
            <a:r>
              <a:rPr lang="nl-NL" dirty="0"/>
              <a:t>Mouvement en </a:t>
            </a:r>
            <a:r>
              <a:rPr lang="nl-NL" dirty="0" err="1"/>
              <a:t>rupture</a:t>
            </a:r>
            <a:r>
              <a:rPr lang="nl-NL" dirty="0"/>
              <a:t> </a:t>
            </a:r>
            <a:r>
              <a:rPr lang="nl-NL" dirty="0" err="1"/>
              <a:t>aussi</a:t>
            </a:r>
            <a:r>
              <a:rPr lang="nl-NL" dirty="0"/>
              <a:t> </a:t>
            </a:r>
            <a:r>
              <a:rPr lang="nl-NL" dirty="0" err="1"/>
              <a:t>bien</a:t>
            </a:r>
            <a:r>
              <a:rPr lang="nl-NL" dirty="0"/>
              <a:t> </a:t>
            </a:r>
            <a:r>
              <a:rPr lang="nl-NL" dirty="0" err="1"/>
              <a:t>esthétique</a:t>
            </a:r>
            <a:r>
              <a:rPr lang="nl-NL" dirty="0"/>
              <a:t> que </a:t>
            </a:r>
            <a:r>
              <a:rPr lang="nl-NL" dirty="0" err="1"/>
              <a:t>politique</a:t>
            </a:r>
            <a:r>
              <a:rPr lang="nl-NL" dirty="0"/>
              <a:t>, </a:t>
            </a:r>
            <a:r>
              <a:rPr lang="nl-NL" dirty="0" err="1"/>
              <a:t>avec</a:t>
            </a:r>
            <a:r>
              <a:rPr lang="nl-NL" dirty="0"/>
              <a:t> </a:t>
            </a:r>
            <a:r>
              <a:rPr lang="nl-NL" dirty="0" err="1"/>
              <a:t>toutes</a:t>
            </a:r>
            <a:r>
              <a:rPr lang="nl-NL" dirty="0"/>
              <a:t> les </a:t>
            </a:r>
            <a:r>
              <a:rPr lang="nl-NL" dirty="0" err="1"/>
              <a:t>formes</a:t>
            </a:r>
            <a:r>
              <a:rPr lang="nl-NL" dirty="0"/>
              <a:t> </a:t>
            </a:r>
            <a:r>
              <a:rPr lang="nl-NL" dirty="0" err="1"/>
              <a:t>d’art</a:t>
            </a:r>
            <a:r>
              <a:rPr lang="nl-NL" dirty="0"/>
              <a:t> </a:t>
            </a:r>
            <a:r>
              <a:rPr lang="nl-NL" dirty="0" err="1"/>
              <a:t>dominantes</a:t>
            </a:r>
            <a:r>
              <a:rPr lang="nl-NL" dirty="0"/>
              <a:t> et </a:t>
            </a:r>
            <a:r>
              <a:rPr lang="nl-NL" dirty="0" err="1"/>
              <a:t>académiques</a:t>
            </a:r>
            <a:r>
              <a:rPr lang="nl-NL" dirty="0"/>
              <a:t>.</a:t>
            </a:r>
          </a:p>
          <a:p>
            <a:pPr lvl="1"/>
            <a:r>
              <a:rPr lang="nl-NL" dirty="0"/>
              <a:t>A </a:t>
            </a:r>
            <a:r>
              <a:rPr lang="nl-NL" dirty="0" err="1"/>
              <a:t>partir</a:t>
            </a:r>
            <a:r>
              <a:rPr lang="nl-NL" dirty="0"/>
              <a:t> de la fin du </a:t>
            </a:r>
            <a:r>
              <a:rPr lang="nl-NL" dirty="0" err="1"/>
              <a:t>XIXe</a:t>
            </a:r>
            <a:r>
              <a:rPr lang="nl-NL" dirty="0"/>
              <a:t> siècle, les avant-gardes </a:t>
            </a:r>
            <a:r>
              <a:rPr lang="nl-NL" dirty="0" err="1"/>
              <a:t>historiques</a:t>
            </a:r>
            <a:r>
              <a:rPr lang="nl-NL" dirty="0"/>
              <a:t> </a:t>
            </a:r>
            <a:r>
              <a:rPr lang="nl-NL" dirty="0" err="1"/>
              <a:t>sont</a:t>
            </a:r>
            <a:r>
              <a:rPr lang="nl-NL" dirty="0"/>
              <a:t> </a:t>
            </a:r>
            <a:r>
              <a:rPr lang="nl-NL" dirty="0" err="1"/>
              <a:t>contre</a:t>
            </a:r>
            <a:r>
              <a:rPr lang="nl-NL" dirty="0"/>
              <a:t>:</a:t>
            </a:r>
          </a:p>
          <a:p>
            <a:pPr lvl="2"/>
            <a:r>
              <a:rPr lang="nl-NL" dirty="0"/>
              <a:t>la </a:t>
            </a:r>
            <a:r>
              <a:rPr lang="nl-NL" dirty="0" err="1"/>
              <a:t>conception</a:t>
            </a:r>
            <a:r>
              <a:rPr lang="nl-NL" dirty="0"/>
              <a:t> </a:t>
            </a:r>
            <a:r>
              <a:rPr lang="nl-NL" dirty="0" err="1"/>
              <a:t>d’un</a:t>
            </a:r>
            <a:r>
              <a:rPr lang="nl-NL" dirty="0"/>
              <a:t> art </a:t>
            </a:r>
            <a:r>
              <a:rPr lang="nl-NL" dirty="0" err="1"/>
              <a:t>emprisonné</a:t>
            </a:r>
            <a:r>
              <a:rPr lang="nl-NL" dirty="0"/>
              <a:t> dans les </a:t>
            </a:r>
            <a:r>
              <a:rPr lang="nl-NL" dirty="0" err="1"/>
              <a:t>musées</a:t>
            </a:r>
            <a:endParaRPr lang="nl-NL" dirty="0"/>
          </a:p>
          <a:p>
            <a:pPr lvl="2"/>
            <a:r>
              <a:rPr lang="nl-NL" dirty="0" err="1"/>
              <a:t>l’immobilisme</a:t>
            </a:r>
            <a:r>
              <a:rPr lang="nl-NL" dirty="0"/>
              <a:t> de </a:t>
            </a:r>
            <a:r>
              <a:rPr lang="nl-NL" dirty="0" err="1"/>
              <a:t>l’art</a:t>
            </a:r>
            <a:r>
              <a:rPr lang="nl-NL" dirty="0"/>
              <a:t> </a:t>
            </a:r>
            <a:r>
              <a:rPr lang="nl-NL" dirty="0" err="1"/>
              <a:t>académique</a:t>
            </a:r>
            <a:endParaRPr lang="nl-NL" dirty="0"/>
          </a:p>
          <a:p>
            <a:pPr lvl="1"/>
            <a:r>
              <a:rPr lang="nl-NL" dirty="0" err="1"/>
              <a:t>Elles</a:t>
            </a:r>
            <a:r>
              <a:rPr lang="nl-NL" dirty="0"/>
              <a:t> veulent: </a:t>
            </a:r>
          </a:p>
          <a:p>
            <a:pPr lvl="2"/>
            <a:r>
              <a:rPr lang="nl-NL" dirty="0" err="1"/>
              <a:t>bouleverser</a:t>
            </a:r>
            <a:r>
              <a:rPr lang="nl-NL" dirty="0"/>
              <a:t> les canons </a:t>
            </a:r>
            <a:r>
              <a:rPr lang="nl-NL" dirty="0" err="1"/>
              <a:t>picturaux</a:t>
            </a:r>
            <a:r>
              <a:rPr lang="nl-NL" dirty="0"/>
              <a:t> </a:t>
            </a:r>
            <a:r>
              <a:rPr lang="nl-NL" dirty="0" err="1"/>
              <a:t>traditionnels</a:t>
            </a:r>
            <a:r>
              <a:rPr lang="nl-NL" dirty="0"/>
              <a:t> de la </a:t>
            </a:r>
            <a:r>
              <a:rPr lang="nl-NL" dirty="0" err="1"/>
              <a:t>forme</a:t>
            </a:r>
            <a:r>
              <a:rPr lang="nl-NL" dirty="0"/>
              <a:t> et de la couleur</a:t>
            </a:r>
          </a:p>
          <a:p>
            <a:pPr lvl="2"/>
            <a:r>
              <a:rPr lang="nl-NL" dirty="0" err="1"/>
              <a:t>s’ouvrir</a:t>
            </a:r>
            <a:r>
              <a:rPr lang="nl-NL" dirty="0"/>
              <a:t> à la </a:t>
            </a:r>
            <a:r>
              <a:rPr lang="nl-NL" dirty="0" err="1"/>
              <a:t>connaissance</a:t>
            </a:r>
            <a:r>
              <a:rPr lang="nl-NL" dirty="0"/>
              <a:t> des cultures non </a:t>
            </a:r>
            <a:r>
              <a:rPr lang="nl-NL" dirty="0" err="1"/>
              <a:t>occidentales</a:t>
            </a:r>
            <a:endParaRPr lang="nl-NL" dirty="0"/>
          </a:p>
          <a:p>
            <a:pPr lvl="2"/>
            <a:r>
              <a:rPr lang="nl-NL" dirty="0" err="1"/>
              <a:t>l’expérimentation</a:t>
            </a:r>
            <a:r>
              <a:rPr lang="nl-NL" dirty="0"/>
              <a:t> : </a:t>
            </a:r>
            <a:r>
              <a:rPr lang="nl-NL" dirty="0" err="1"/>
              <a:t>matériaux</a:t>
            </a:r>
            <a:r>
              <a:rPr lang="nl-NL" dirty="0"/>
              <a:t> divers </a:t>
            </a:r>
          </a:p>
          <a:p>
            <a:pPr lvl="2"/>
            <a:r>
              <a:rPr lang="nl-NL" dirty="0"/>
              <a:t>remise en </a:t>
            </a:r>
            <a:r>
              <a:rPr lang="nl-NL" dirty="0" err="1"/>
              <a:t>cause</a:t>
            </a:r>
            <a:r>
              <a:rPr lang="nl-NL" dirty="0"/>
              <a:t> de la </a:t>
            </a:r>
            <a:r>
              <a:rPr lang="nl-NL" dirty="0" err="1"/>
              <a:t>conception</a:t>
            </a:r>
            <a:r>
              <a:rPr lang="nl-NL" dirty="0"/>
              <a:t> “</a:t>
            </a:r>
            <a:r>
              <a:rPr lang="nl-NL" dirty="0" err="1"/>
              <a:t>sacrée</a:t>
            </a:r>
            <a:r>
              <a:rPr lang="nl-NL" dirty="0"/>
              <a:t> de </a:t>
            </a:r>
            <a:r>
              <a:rPr lang="nl-NL" dirty="0" err="1"/>
              <a:t>l’oeuvre</a:t>
            </a:r>
            <a:r>
              <a:rPr lang="nl-NL" dirty="0"/>
              <a:t> </a:t>
            </a:r>
            <a:r>
              <a:rPr lang="nl-NL" dirty="0" err="1"/>
              <a:t>d’art</a:t>
            </a:r>
            <a:r>
              <a:rPr lang="nl-NL" dirty="0"/>
              <a:t>”</a:t>
            </a:r>
          </a:p>
          <a:p>
            <a:pPr lvl="2"/>
            <a:endParaRPr lang="nl-NL" dirty="0"/>
          </a:p>
        </p:txBody>
      </p:sp>
      <p:sp>
        <p:nvSpPr>
          <p:cNvPr id="4" name="Actieknop: Video 3">
            <a:hlinkClick r:id="rId3" highlightClick="1"/>
            <a:extLst>
              <a:ext uri="{FF2B5EF4-FFF2-40B4-BE49-F238E27FC236}">
                <a16:creationId xmlns:a16="http://schemas.microsoft.com/office/drawing/2014/main" id="{67DF4ADA-BFA4-45A7-89E4-5F0F6622EFD0}"/>
              </a:ext>
            </a:extLst>
          </p:cNvPr>
          <p:cNvSpPr/>
          <p:nvPr/>
        </p:nvSpPr>
        <p:spPr>
          <a:xfrm>
            <a:off x="7403690" y="503238"/>
            <a:ext cx="1042416" cy="1042416"/>
          </a:xfrm>
          <a:prstGeom prst="actionButtonMovi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20008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tpot">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F89DA225-6EB2-419F-BC88-4E1B4298447A"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fbeeldingsactivum" ma:contentTypeID="0x0101009148F5A04DDD49CBA7127AADA5FB792B00AADE34325A8B49CDA8BB4DB53328F214007E23CE4A2D1D874FB6E1607B6C4C0F76" ma:contentTypeVersion="1" ma:contentTypeDescription="Een afbeelding uploaden." ma:contentTypeScope="" ma:versionID="bf7ca55f368e5f409b2c8aa190c8aa23">
  <xsd:schema xmlns:xsd="http://www.w3.org/2001/XMLSchema" xmlns:xs="http://www.w3.org/2001/XMLSchema" xmlns:p="http://schemas.microsoft.com/office/2006/metadata/properties" xmlns:ns1="http://schemas.microsoft.com/sharepoint/v3" xmlns:ns2="F89DA225-6EB2-419F-BC88-4E1B4298447A" xmlns:ns3="http://schemas.microsoft.com/sharepoint/v3/fields" targetNamespace="http://schemas.microsoft.com/office/2006/metadata/properties" ma:root="true" ma:fieldsID="2d77c9fb3ef2eeea0b1015a1249c8e8e" ns1:_="" ns2:_="" ns3:_="">
    <xsd:import namespace="http://schemas.microsoft.com/sharepoint/v3"/>
    <xsd:import namespace="F89DA225-6EB2-419F-BC88-4E1B4298447A"/>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Pad van URL" ma:hidden="true" ma:list="Docs" ma:internalName="FileRef" ma:readOnly="true" ma:showField="FullUrl">
      <xsd:simpleType>
        <xsd:restriction base="dms:Lookup"/>
      </xsd:simpleType>
    </xsd:element>
    <xsd:element name="File_x0020_Type" ma:index="9" nillable="true" ma:displayName="Bestandstype" ma:hidden="true" ma:internalName="File_x0020_Type" ma:readOnly="true">
      <xsd:simpleType>
        <xsd:restriction base="dms:Text"/>
      </xsd:simpleType>
    </xsd:element>
    <xsd:element name="HTML_x0020_File_x0020_Type" ma:index="10" nillable="true" ma:displayName="HTML-bestandstype" ma:hidden="true" ma:internalName="HTML_x0020_File_x0020_Type" ma:readOnly="true">
      <xsd:simpleType>
        <xsd:restriction base="dms:Text"/>
      </xsd:simpleType>
    </xsd:element>
    <xsd:element name="FSObjType" ma:index="11" nillable="true" ma:displayName="Itemtype" ma:hidden="true" ma:list="Docs" ma:internalName="FSObjType" ma:readOnly="true" ma:showField="FSType">
      <xsd:simpleType>
        <xsd:restriction base="dms:Lookup"/>
      </xsd:simpleType>
    </xsd:element>
    <xsd:element name="PublishingStartDate" ma:index="27" nillable="true" ma:displayName="Begindatum van de planning" ma:description="" ma:hidden="true" ma:internalName="PublishingStartDate">
      <xsd:simpleType>
        <xsd:restriction base="dms:Unknown"/>
      </xsd:simpleType>
    </xsd:element>
    <xsd:element name="PublishingExpirationDate" ma:index="28" nillable="true" ma:displayName="Einddatum van de planning"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9DA225-6EB2-419F-BC88-4E1B4298447A" elementFormDefault="qualified">
    <xsd:import namespace="http://schemas.microsoft.com/office/2006/documentManagement/types"/>
    <xsd:import namespace="http://schemas.microsoft.com/office/infopath/2007/PartnerControls"/>
    <xsd:element name="ThumbnailExists" ma:index="18" nillable="true" ma:displayName="Miniatuur bestaat" ma:default="FALSE" ma:hidden="true" ma:internalName="ThumbnailExists" ma:readOnly="true">
      <xsd:simpleType>
        <xsd:restriction base="dms:Boolean"/>
      </xsd:simpleType>
    </xsd:element>
    <xsd:element name="PreviewExists" ma:index="19" nillable="true" ma:displayName="Voorbeeld bestaat" ma:default="FALSE" ma:hidden="true" ma:internalName="PreviewExists" ma:readOnly="true">
      <xsd:simpleType>
        <xsd:restriction base="dms:Boolean"/>
      </xsd:simpleType>
    </xsd:element>
    <xsd:element name="ImageWidth" ma:index="20" nillable="true" ma:displayName="Breedte" ma:internalName="ImageWidth" ma:readOnly="true">
      <xsd:simpleType>
        <xsd:restriction base="dms:Unknown"/>
      </xsd:simpleType>
    </xsd:element>
    <xsd:element name="ImageHeight" ma:index="22" nillable="true" ma:displayName="Hoogte" ma:internalName="ImageHeight" ma:readOnly="true">
      <xsd:simpleType>
        <xsd:restriction base="dms:Unknown"/>
      </xsd:simpleType>
    </xsd:element>
    <xsd:element name="ImageCreateDate" ma:index="25" nillable="true" ma:displayName="Afbeelding gemaakt op"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eur"/>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ma:index="23" ma:displayName="Opmerkingen"/>
        <xsd:element name="keywords" minOccurs="0" maxOccurs="1" type="xsd:string" ma:index="14" ma:displayName="Trefwoorden"/>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DE25C9-7F5A-44F5-AA24-45A671C977AD}">
  <ds:schemaRefs>
    <ds:schemaRef ds:uri="F89DA225-6EB2-419F-BC88-4E1B4298447A"/>
    <ds:schemaRef ds:uri="http://purl.org/dc/terms/"/>
    <ds:schemaRef ds:uri="http://schemas.microsoft.com/sharepoint/v3"/>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field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CBF9E55-B27F-495A-83AD-4F1389D95B06}">
  <ds:schemaRefs>
    <ds:schemaRef ds:uri="http://schemas.microsoft.com/sharepoint/v3/contenttype/forms"/>
  </ds:schemaRefs>
</ds:datastoreItem>
</file>

<file path=customXml/itemProps3.xml><?xml version="1.0" encoding="utf-8"?>
<ds:datastoreItem xmlns:ds="http://schemas.openxmlformats.org/officeDocument/2006/customXml" ds:itemID="{39F924AF-646D-4874-BAA8-39A72E452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89DA225-6EB2-419F-BC88-4E1B4298447A"/>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Inktpot.thmx</Template>
  <TotalTime>2166</TotalTime>
  <Words>915</Words>
  <Application>Microsoft Office PowerPoint</Application>
  <PresentationFormat>Diavoorstelling (4:3)</PresentationFormat>
  <Paragraphs>156</Paragraphs>
  <Slides>24</Slides>
  <Notes>24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Abadi MT Condensed Extra Bold</vt:lpstr>
      <vt:lpstr>Calibri</vt:lpstr>
      <vt:lpstr>Goudy Old Style</vt:lpstr>
      <vt:lpstr>Impact</vt:lpstr>
      <vt:lpstr>Rockwell</vt:lpstr>
      <vt:lpstr>Inktpot</vt:lpstr>
      <vt:lpstr>Letterkunde 3</vt:lpstr>
      <vt:lpstr>Les mouvements artistiques du début du XXe siècle</vt:lpstr>
      <vt:lpstr>La grande guerre: La der des ders 1914-1918</vt:lpstr>
      <vt:lpstr>PowerPoint-presentatie</vt:lpstr>
      <vt:lpstr>PowerPoint-presentatie</vt:lpstr>
      <vt:lpstr>PowerPoint-presentatie</vt:lpstr>
      <vt:lpstr>L’entre-guerre 1919-1939</vt:lpstr>
      <vt:lpstr>PowerPoint-presentatie</vt:lpstr>
      <vt:lpstr>Les avant-gardes</vt:lpstr>
      <vt:lpstr>L’Art nouveau, l’Art déco</vt:lpstr>
      <vt:lpstr>PowerPoint-presentatie</vt:lpstr>
      <vt:lpstr>Le dadaïsme</vt:lpstr>
      <vt:lpstr>PowerPoint-presentatie</vt:lpstr>
      <vt:lpstr>Naissance du mouvement</vt:lpstr>
      <vt:lpstr>PowerPoint-presentatie</vt:lpstr>
      <vt:lpstr>Origine du nom</vt:lpstr>
      <vt:lpstr>PowerPoint-presentatie</vt:lpstr>
      <vt:lpstr>Le manifeste du surréalisme </vt:lpstr>
      <vt:lpstr>PowerPoint-presentatie</vt:lpstr>
      <vt:lpstr>Les méthodes surréalistes</vt:lpstr>
      <vt:lpstr>PowerPoint-presentatie</vt:lpstr>
      <vt:lpstr>Le surréalisme en peinture</vt:lpstr>
      <vt:lpstr>PowerPoint-presentatie</vt:lpstr>
      <vt:lpstr>Le surréalisme au cinéma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Letterkunde 3</dc:title>
  <dc:creator>sonia gonzalez</dc:creator>
  <cp:keywords/>
  <dc:description/>
  <cp:lastModifiedBy>Inger</cp:lastModifiedBy>
  <cp:revision>101</cp:revision>
  <cp:lastPrinted>2019-05-16T15:32:50Z</cp:lastPrinted>
  <dcterms:created xsi:type="dcterms:W3CDTF">2013-03-13T09:28:42Z</dcterms:created>
  <dcterms:modified xsi:type="dcterms:W3CDTF">2019-11-08T10:31:30Z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0x0101009148F5A04DDD49CBA7127AADA5FB792B00AADE34325A8B49CDA8BB4DB53328F214007E23CE4A2D1D874FB6E1607B6C4C0F76</vt:lpwstr>
  </property>
</Properties>
</file>